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 id="2147483716" r:id="rId5"/>
    <p:sldMasterId id="2147483741" r:id="rId6"/>
    <p:sldMasterId id="2147483753" r:id="rId7"/>
  </p:sldMasterIdLst>
  <p:notesMasterIdLst>
    <p:notesMasterId r:id="rId66"/>
  </p:notesMasterIdLst>
  <p:handoutMasterIdLst>
    <p:handoutMasterId r:id="rId67"/>
  </p:handoutMasterIdLst>
  <p:sldIdLst>
    <p:sldId id="256" r:id="rId8"/>
    <p:sldId id="258" r:id="rId9"/>
    <p:sldId id="372" r:id="rId10"/>
    <p:sldId id="373" r:id="rId11"/>
    <p:sldId id="301" r:id="rId12"/>
    <p:sldId id="346" r:id="rId13"/>
    <p:sldId id="283" r:id="rId14"/>
    <p:sldId id="263" r:id="rId15"/>
    <p:sldId id="385" r:id="rId16"/>
    <p:sldId id="386" r:id="rId17"/>
    <p:sldId id="387" r:id="rId18"/>
    <p:sldId id="388" r:id="rId19"/>
    <p:sldId id="389" r:id="rId20"/>
    <p:sldId id="390" r:id="rId21"/>
    <p:sldId id="391" r:id="rId22"/>
    <p:sldId id="411" r:id="rId23"/>
    <p:sldId id="257" r:id="rId24"/>
    <p:sldId id="412" r:id="rId25"/>
    <p:sldId id="413" r:id="rId26"/>
    <p:sldId id="414" r:id="rId27"/>
    <p:sldId id="415" r:id="rId28"/>
    <p:sldId id="262" r:id="rId29"/>
    <p:sldId id="416" r:id="rId30"/>
    <p:sldId id="265" r:id="rId31"/>
    <p:sldId id="266" r:id="rId32"/>
    <p:sldId id="267" r:id="rId33"/>
    <p:sldId id="268" r:id="rId34"/>
    <p:sldId id="314" r:id="rId35"/>
    <p:sldId id="374" r:id="rId36"/>
    <p:sldId id="327" r:id="rId37"/>
    <p:sldId id="345" r:id="rId38"/>
    <p:sldId id="325" r:id="rId39"/>
    <p:sldId id="326" r:id="rId40"/>
    <p:sldId id="318" r:id="rId41"/>
    <p:sldId id="321" r:id="rId42"/>
    <p:sldId id="322" r:id="rId43"/>
    <p:sldId id="331" r:id="rId44"/>
    <p:sldId id="332" r:id="rId45"/>
    <p:sldId id="328" r:id="rId46"/>
    <p:sldId id="329" r:id="rId47"/>
    <p:sldId id="375" r:id="rId48"/>
    <p:sldId id="409" r:id="rId49"/>
    <p:sldId id="376" r:id="rId50"/>
    <p:sldId id="317" r:id="rId51"/>
    <p:sldId id="333" r:id="rId52"/>
    <p:sldId id="334" r:id="rId53"/>
    <p:sldId id="410" r:id="rId54"/>
    <p:sldId id="259" r:id="rId55"/>
    <p:sldId id="260" r:id="rId56"/>
    <p:sldId id="261" r:id="rId57"/>
    <p:sldId id="339" r:id="rId58"/>
    <p:sldId id="340" r:id="rId59"/>
    <p:sldId id="341" r:id="rId60"/>
    <p:sldId id="342" r:id="rId61"/>
    <p:sldId id="343" r:id="rId62"/>
    <p:sldId id="344" r:id="rId63"/>
    <p:sldId id="282" r:id="rId64"/>
    <p:sldId id="311" r:id="rId65"/>
  </p:sldIdLst>
  <p:sldSz cx="12192000" cy="6858000"/>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EEDA77-E79F-44DB-B8FF-C31432149CE8}" v="5" dt="2026-08-10T13:00:40.3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94" autoAdjust="0"/>
    <p:restoredTop sz="55910" autoAdjust="0"/>
  </p:normalViewPr>
  <p:slideViewPr>
    <p:cSldViewPr snapToGrid="0">
      <p:cViewPr varScale="1">
        <p:scale>
          <a:sx n="30" d="100"/>
          <a:sy n="30" d="100"/>
        </p:scale>
        <p:origin x="2324" y="40"/>
      </p:cViewPr>
      <p:guideLst>
        <p:guide orient="horz" pos="2160"/>
        <p:guide pos="3840"/>
      </p:guideLst>
    </p:cSldViewPr>
  </p:slideViewPr>
  <p:notesTextViewPr>
    <p:cViewPr>
      <p:scale>
        <a:sx n="100" d="100"/>
        <a:sy n="100" d="100"/>
      </p:scale>
      <p:origin x="0" y="0"/>
    </p:cViewPr>
  </p:notesTextViewPr>
  <p:notesViewPr>
    <p:cSldViewPr snapToGrid="0">
      <p:cViewPr varScale="1">
        <p:scale>
          <a:sx n="38" d="100"/>
          <a:sy n="38" d="100"/>
        </p:scale>
        <p:origin x="2976" y="5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handoutMaster" Target="handoutMasters/handout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enne Clugston" userId="7f9856f4-065f-4ef5-ad4e-3a6382e64d20" providerId="ADAL" clId="{A792C8E7-25C1-465F-8629-9FA1D5FF3735}"/>
    <pc:docChg chg="custSel delSld modSld">
      <pc:chgData name="Adrienne Clugston" userId="7f9856f4-065f-4ef5-ad4e-3a6382e64d20" providerId="ADAL" clId="{A792C8E7-25C1-465F-8629-9FA1D5FF3735}" dt="2026-08-10T13:01:47.335" v="588" actId="6549"/>
      <pc:docMkLst>
        <pc:docMk/>
      </pc:docMkLst>
      <pc:sldChg chg="modSp mod modNotesTx">
        <pc:chgData name="Adrienne Clugston" userId="7f9856f4-065f-4ef5-ad4e-3a6382e64d20" providerId="ADAL" clId="{A792C8E7-25C1-465F-8629-9FA1D5FF3735}" dt="2026-08-10T12:53:08.704" v="3" actId="1076"/>
        <pc:sldMkLst>
          <pc:docMk/>
          <pc:sldMk cId="535255378" sldId="256"/>
        </pc:sldMkLst>
        <pc:spChg chg="mod">
          <ac:chgData name="Adrienne Clugston" userId="7f9856f4-065f-4ef5-ad4e-3a6382e64d20" providerId="ADAL" clId="{A792C8E7-25C1-465F-8629-9FA1D5FF3735}" dt="2026-08-10T12:53:08.704" v="3" actId="1076"/>
          <ac:spMkLst>
            <pc:docMk/>
            <pc:sldMk cId="535255378" sldId="256"/>
            <ac:spMk id="2" creationId="{00000000-0000-0000-0000-000000000000}"/>
          </ac:spMkLst>
        </pc:spChg>
        <pc:picChg chg="mod">
          <ac:chgData name="Adrienne Clugston" userId="7f9856f4-065f-4ef5-ad4e-3a6382e64d20" providerId="ADAL" clId="{A792C8E7-25C1-465F-8629-9FA1D5FF3735}" dt="2026-08-10T12:53:04.826" v="2" actId="14100"/>
          <ac:picMkLst>
            <pc:docMk/>
            <pc:sldMk cId="535255378" sldId="256"/>
            <ac:picMk id="4" creationId="{29B0BFB3-10A7-C99C-C84A-04C31B3698D3}"/>
          </ac:picMkLst>
        </pc:picChg>
      </pc:sldChg>
      <pc:sldChg chg="modNotesTx">
        <pc:chgData name="Adrienne Clugston" userId="7f9856f4-065f-4ef5-ad4e-3a6382e64d20" providerId="ADAL" clId="{A792C8E7-25C1-465F-8629-9FA1D5FF3735}" dt="2026-08-10T12:53:50.126" v="4" actId="6549"/>
        <pc:sldMkLst>
          <pc:docMk/>
          <pc:sldMk cId="4154795837" sldId="258"/>
        </pc:sldMkLst>
      </pc:sldChg>
      <pc:sldChg chg="modNotesTx">
        <pc:chgData name="Adrienne Clugston" userId="7f9856f4-065f-4ef5-ad4e-3a6382e64d20" providerId="ADAL" clId="{A792C8E7-25C1-465F-8629-9FA1D5FF3735}" dt="2026-08-10T12:55:48.776" v="160" actId="20577"/>
        <pc:sldMkLst>
          <pc:docMk/>
          <pc:sldMk cId="629391128" sldId="263"/>
        </pc:sldMkLst>
      </pc:sldChg>
      <pc:sldChg chg="modNotesTx">
        <pc:chgData name="Adrienne Clugston" userId="7f9856f4-065f-4ef5-ad4e-3a6382e64d20" providerId="ADAL" clId="{A792C8E7-25C1-465F-8629-9FA1D5FF3735}" dt="2026-08-10T12:57:51.551" v="300" actId="20577"/>
        <pc:sldMkLst>
          <pc:docMk/>
          <pc:sldMk cId="3789873637" sldId="268"/>
        </pc:sldMkLst>
      </pc:sldChg>
      <pc:sldChg chg="del">
        <pc:chgData name="Adrienne Clugston" userId="7f9856f4-065f-4ef5-ad4e-3a6382e64d20" providerId="ADAL" clId="{A792C8E7-25C1-465F-8629-9FA1D5FF3735}" dt="2026-08-10T12:53:01.565" v="1" actId="2696"/>
        <pc:sldMkLst>
          <pc:docMk/>
          <pc:sldMk cId="2403728126" sldId="284"/>
        </pc:sldMkLst>
      </pc:sldChg>
      <pc:sldChg chg="modNotesTx">
        <pc:chgData name="Adrienne Clugston" userId="7f9856f4-065f-4ef5-ad4e-3a6382e64d20" providerId="ADAL" clId="{A792C8E7-25C1-465F-8629-9FA1D5FF3735}" dt="2026-08-10T12:54:47.899" v="68" actId="20577"/>
        <pc:sldMkLst>
          <pc:docMk/>
          <pc:sldMk cId="1209455577" sldId="301"/>
        </pc:sldMkLst>
      </pc:sldChg>
      <pc:sldChg chg="modNotesTx">
        <pc:chgData name="Adrienne Clugston" userId="7f9856f4-065f-4ef5-ad4e-3a6382e64d20" providerId="ADAL" clId="{A792C8E7-25C1-465F-8629-9FA1D5FF3735}" dt="2026-08-10T13:01:47.335" v="588" actId="6549"/>
        <pc:sldMkLst>
          <pc:docMk/>
          <pc:sldMk cId="37677767" sldId="311"/>
        </pc:sldMkLst>
      </pc:sldChg>
      <pc:sldChg chg="modNotesTx">
        <pc:chgData name="Adrienne Clugston" userId="7f9856f4-065f-4ef5-ad4e-3a6382e64d20" providerId="ADAL" clId="{A792C8E7-25C1-465F-8629-9FA1D5FF3735}" dt="2026-08-10T12:59:05.259" v="529" actId="20577"/>
        <pc:sldMkLst>
          <pc:docMk/>
          <pc:sldMk cId="3870547774" sldId="314"/>
        </pc:sldMkLst>
      </pc:sldChg>
      <pc:sldChg chg="modNotesTx">
        <pc:chgData name="Adrienne Clugston" userId="7f9856f4-065f-4ef5-ad4e-3a6382e64d20" providerId="ADAL" clId="{A792C8E7-25C1-465F-8629-9FA1D5FF3735}" dt="2026-08-10T12:59:57.771" v="569" actId="115"/>
        <pc:sldMkLst>
          <pc:docMk/>
          <pc:sldMk cId="2125779009" sldId="326"/>
        </pc:sldMkLst>
      </pc:sldChg>
      <pc:sldChg chg="modNotesTx">
        <pc:chgData name="Adrienne Clugston" userId="7f9856f4-065f-4ef5-ad4e-3a6382e64d20" providerId="ADAL" clId="{A792C8E7-25C1-465F-8629-9FA1D5FF3735}" dt="2026-08-10T12:59:40.379" v="568" actId="20577"/>
        <pc:sldMkLst>
          <pc:docMk/>
          <pc:sldMk cId="3178817852" sldId="327"/>
        </pc:sldMkLst>
      </pc:sldChg>
      <pc:sldChg chg="modSp mod">
        <pc:chgData name="Adrienne Clugston" userId="7f9856f4-065f-4ef5-ad4e-3a6382e64d20" providerId="ADAL" clId="{A792C8E7-25C1-465F-8629-9FA1D5FF3735}" dt="2026-08-10T13:00:40.218" v="584" actId="20577"/>
        <pc:sldMkLst>
          <pc:docMk/>
          <pc:sldMk cId="713816711" sldId="331"/>
        </pc:sldMkLst>
        <pc:spChg chg="mod">
          <ac:chgData name="Adrienne Clugston" userId="7f9856f4-065f-4ef5-ad4e-3a6382e64d20" providerId="ADAL" clId="{A792C8E7-25C1-465F-8629-9FA1D5FF3735}" dt="2026-08-10T13:00:40.218" v="584" actId="20577"/>
          <ac:spMkLst>
            <pc:docMk/>
            <pc:sldMk cId="713816711" sldId="331"/>
            <ac:spMk id="3" creationId="{A8A319FB-256A-4C37-B722-380589188A4F}"/>
          </ac:spMkLst>
        </pc:spChg>
      </pc:sldChg>
      <pc:sldChg chg="modNotesTx">
        <pc:chgData name="Adrienne Clugston" userId="7f9856f4-065f-4ef5-ad4e-3a6382e64d20" providerId="ADAL" clId="{A792C8E7-25C1-465F-8629-9FA1D5FF3735}" dt="2026-08-10T12:54:11.155" v="59" actId="20577"/>
        <pc:sldMkLst>
          <pc:docMk/>
          <pc:sldMk cId="4125089551" sldId="372"/>
        </pc:sldMkLst>
      </pc:sldChg>
      <pc:sldChg chg="modNotesTx">
        <pc:chgData name="Adrienne Clugston" userId="7f9856f4-065f-4ef5-ad4e-3a6382e64d20" providerId="ADAL" clId="{A792C8E7-25C1-465F-8629-9FA1D5FF3735}" dt="2026-08-10T12:59:22.568" v="531" actId="6549"/>
        <pc:sldMkLst>
          <pc:docMk/>
          <pc:sldMk cId="3865388251" sldId="374"/>
        </pc:sldMkLst>
      </pc:sldChg>
      <pc:sldChg chg="modNotesTx">
        <pc:chgData name="Adrienne Clugston" userId="7f9856f4-065f-4ef5-ad4e-3a6382e64d20" providerId="ADAL" clId="{A792C8E7-25C1-465F-8629-9FA1D5FF3735}" dt="2026-08-10T12:56:22.026" v="161" actId="6549"/>
        <pc:sldMkLst>
          <pc:docMk/>
          <pc:sldMk cId="1637687664" sldId="385"/>
        </pc:sldMkLst>
      </pc:sldChg>
      <pc:sldChg chg="modNotesTx">
        <pc:chgData name="Adrienne Clugston" userId="7f9856f4-065f-4ef5-ad4e-3a6382e64d20" providerId="ADAL" clId="{A792C8E7-25C1-465F-8629-9FA1D5FF3735}" dt="2026-08-10T12:58:32.764" v="453" actId="20577"/>
        <pc:sldMkLst>
          <pc:docMk/>
          <pc:sldMk cId="703004496" sldId="391"/>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s>
</file>

<file path=ppt/diagrams/_rels/data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diagrams/_rels/data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s>
</file>

<file path=ppt/diagrams/_rels/data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image" Target="../media/image35.svg"/><Relationship Id="rId5" Type="http://schemas.openxmlformats.org/officeDocument/2006/relationships/image" Target="../media/image39.svg"/><Relationship Id="rId4" Type="http://schemas.openxmlformats.org/officeDocument/2006/relationships/image" Target="../media/image3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image" Target="../media/image35.svg"/><Relationship Id="rId5" Type="http://schemas.openxmlformats.org/officeDocument/2006/relationships/image" Target="../media/image39.svg"/><Relationship Id="rId4" Type="http://schemas.openxmlformats.org/officeDocument/2006/relationships/image" Target="../media/image3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AF2700-74BF-4F5D-9FBA-758F64B3822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B09EACB-B2BD-4880-A4AB-96C1114A66E6}">
      <dgm:prSet custT="1"/>
      <dgm:spPr/>
      <dgm:t>
        <a:bodyPr/>
        <a:lstStyle/>
        <a:p>
          <a:r>
            <a:rPr lang="en-GB" sz="1800" b="1" dirty="0"/>
            <a:t>Familiarise yourself with the pharmacy, workload and get to know your ES and the team </a:t>
          </a:r>
          <a:endParaRPr lang="en-US" sz="1800" b="1" dirty="0"/>
        </a:p>
      </dgm:t>
    </dgm:pt>
    <dgm:pt modelId="{C48B6358-6D27-4176-BE0E-ACFC2F72802F}" type="parTrans" cxnId="{181819C4-3B14-4E6D-99AC-0D56F8209C36}">
      <dgm:prSet/>
      <dgm:spPr/>
      <dgm:t>
        <a:bodyPr/>
        <a:lstStyle/>
        <a:p>
          <a:endParaRPr lang="en-US"/>
        </a:p>
      </dgm:t>
    </dgm:pt>
    <dgm:pt modelId="{3565559A-51D5-43A3-A563-ECC8FEB08AFE}" type="sibTrans" cxnId="{181819C4-3B14-4E6D-99AC-0D56F8209C36}">
      <dgm:prSet/>
      <dgm:spPr/>
      <dgm:t>
        <a:bodyPr/>
        <a:lstStyle/>
        <a:p>
          <a:endParaRPr lang="en-US"/>
        </a:p>
      </dgm:t>
    </dgm:pt>
    <dgm:pt modelId="{34C86EBF-6891-4200-A0DD-EF5F1F22828E}">
      <dgm:prSet custT="1"/>
      <dgm:spPr/>
      <dgm:t>
        <a:bodyPr/>
        <a:lstStyle/>
        <a:p>
          <a:r>
            <a:rPr lang="en-GB" sz="1800" b="1" dirty="0"/>
            <a:t>Keep an updated diary / calendar</a:t>
          </a:r>
        </a:p>
        <a:p>
          <a:r>
            <a:rPr lang="en-GB" sz="1600" dirty="0"/>
            <a:t>-NICPLD development days, UCA days, appraisals, support meetings</a:t>
          </a:r>
          <a:endParaRPr lang="en-US" sz="1600" dirty="0"/>
        </a:p>
      </dgm:t>
    </dgm:pt>
    <dgm:pt modelId="{5962558E-F146-4A5B-9057-F98A23C3858C}" type="parTrans" cxnId="{42D08F1A-813D-4207-9309-31E2D8EFAB23}">
      <dgm:prSet/>
      <dgm:spPr/>
      <dgm:t>
        <a:bodyPr/>
        <a:lstStyle/>
        <a:p>
          <a:endParaRPr lang="en-US"/>
        </a:p>
      </dgm:t>
    </dgm:pt>
    <dgm:pt modelId="{E3A6EC4C-7D51-4103-AD9E-DB99EF96BA02}" type="sibTrans" cxnId="{42D08F1A-813D-4207-9309-31E2D8EFAB23}">
      <dgm:prSet/>
      <dgm:spPr/>
      <dgm:t>
        <a:bodyPr/>
        <a:lstStyle/>
        <a:p>
          <a:endParaRPr lang="en-US"/>
        </a:p>
      </dgm:t>
    </dgm:pt>
    <dgm:pt modelId="{C8BA616D-2765-4095-AF4C-390BF030087F}">
      <dgm:prSet custT="1"/>
      <dgm:spPr/>
      <dgm:t>
        <a:bodyPr/>
        <a:lstStyle/>
        <a:p>
          <a:r>
            <a:rPr lang="en-GB" sz="1800" b="1" dirty="0"/>
            <a:t>Notebook</a:t>
          </a:r>
        </a:p>
        <a:p>
          <a:r>
            <a:rPr lang="en-GB" sz="1400" dirty="0"/>
            <a:t>-</a:t>
          </a:r>
          <a:r>
            <a:rPr lang="en-GB" sz="1600" dirty="0"/>
            <a:t>Clinical / legal learning</a:t>
          </a:r>
          <a:endParaRPr lang="en-US" sz="1600" dirty="0"/>
        </a:p>
      </dgm:t>
    </dgm:pt>
    <dgm:pt modelId="{51D95A3F-E9EE-4470-965A-4289736E0BB6}" type="parTrans" cxnId="{5F54B720-8300-4EB6-9422-62C94F6932CF}">
      <dgm:prSet/>
      <dgm:spPr/>
      <dgm:t>
        <a:bodyPr/>
        <a:lstStyle/>
        <a:p>
          <a:endParaRPr lang="en-US"/>
        </a:p>
      </dgm:t>
    </dgm:pt>
    <dgm:pt modelId="{17F7832B-3426-4B8E-8C70-8CD63E831D1E}" type="sibTrans" cxnId="{5F54B720-8300-4EB6-9422-62C94F6932CF}">
      <dgm:prSet/>
      <dgm:spPr/>
      <dgm:t>
        <a:bodyPr/>
        <a:lstStyle/>
        <a:p>
          <a:endParaRPr lang="en-US"/>
        </a:p>
      </dgm:t>
    </dgm:pt>
    <dgm:pt modelId="{AFEC79BB-B856-43D5-AA27-0A3DE144FA5B}">
      <dgm:prSet custT="1"/>
      <dgm:spPr/>
      <dgm:t>
        <a:bodyPr/>
        <a:lstStyle/>
        <a:p>
          <a:r>
            <a:rPr lang="en-GB" sz="1800" b="1" dirty="0"/>
            <a:t>Services / consultations</a:t>
          </a:r>
        </a:p>
        <a:p>
          <a:r>
            <a:rPr lang="en-GB" sz="1400" dirty="0"/>
            <a:t>-Get involved as much as possible! Establish your own and your ES’s comfort zones</a:t>
          </a:r>
        </a:p>
      </dgm:t>
    </dgm:pt>
    <dgm:pt modelId="{83BCDF5A-6CE9-48A4-A2AC-90684331D427}" type="parTrans" cxnId="{31E44CE1-F8FF-4BFD-92F3-74260382D290}">
      <dgm:prSet/>
      <dgm:spPr/>
      <dgm:t>
        <a:bodyPr/>
        <a:lstStyle/>
        <a:p>
          <a:endParaRPr lang="en-US"/>
        </a:p>
      </dgm:t>
    </dgm:pt>
    <dgm:pt modelId="{9E689263-E262-41C8-9395-31D45C709252}" type="sibTrans" cxnId="{31E44CE1-F8FF-4BFD-92F3-74260382D290}">
      <dgm:prSet/>
      <dgm:spPr/>
      <dgm:t>
        <a:bodyPr/>
        <a:lstStyle/>
        <a:p>
          <a:endParaRPr lang="en-US"/>
        </a:p>
      </dgm:t>
    </dgm:pt>
    <dgm:pt modelId="{79D3514B-78AB-4821-83CE-88925619561F}">
      <dgm:prSet custT="1"/>
      <dgm:spPr/>
      <dgm:t>
        <a:bodyPr/>
        <a:lstStyle/>
        <a:p>
          <a:r>
            <a:rPr lang="en-GB" sz="1800" b="1" dirty="0"/>
            <a:t>Study time</a:t>
          </a:r>
        </a:p>
        <a:p>
          <a:r>
            <a:rPr lang="en-GB" sz="1600" dirty="0"/>
            <a:t>-Portfolio, start compiling notes / flashcards after a couple of months </a:t>
          </a:r>
          <a:endParaRPr lang="en-US" sz="1600" dirty="0"/>
        </a:p>
      </dgm:t>
    </dgm:pt>
    <dgm:pt modelId="{43419CE4-6915-48BA-AC99-A787BC506E15}" type="parTrans" cxnId="{551122B7-D5C7-49E4-BABC-9FC99AAA86A5}">
      <dgm:prSet/>
      <dgm:spPr/>
      <dgm:t>
        <a:bodyPr/>
        <a:lstStyle/>
        <a:p>
          <a:endParaRPr lang="en-US"/>
        </a:p>
      </dgm:t>
    </dgm:pt>
    <dgm:pt modelId="{9C83B093-DAF4-427E-ABE8-EF6945893BEE}" type="sibTrans" cxnId="{551122B7-D5C7-49E4-BABC-9FC99AAA86A5}">
      <dgm:prSet/>
      <dgm:spPr/>
      <dgm:t>
        <a:bodyPr/>
        <a:lstStyle/>
        <a:p>
          <a:endParaRPr lang="en-US"/>
        </a:p>
      </dgm:t>
    </dgm:pt>
    <dgm:pt modelId="{969DE9AA-0F6F-4387-973E-8C8C066032AD}">
      <dgm:prSet/>
      <dgm:spPr/>
      <dgm:t>
        <a:bodyPr/>
        <a:lstStyle/>
        <a:p>
          <a:r>
            <a:rPr lang="en-GB" b="1" dirty="0"/>
            <a:t>Regular breaks </a:t>
          </a:r>
          <a:endParaRPr lang="en-US" b="1" dirty="0"/>
        </a:p>
      </dgm:t>
    </dgm:pt>
    <dgm:pt modelId="{13BB6C41-A93C-49AA-92DE-ED6BDC1E72B1}" type="parTrans" cxnId="{F945F927-3DCF-49A8-B7E0-F4FA908F2AB4}">
      <dgm:prSet/>
      <dgm:spPr/>
      <dgm:t>
        <a:bodyPr/>
        <a:lstStyle/>
        <a:p>
          <a:endParaRPr lang="en-US"/>
        </a:p>
      </dgm:t>
    </dgm:pt>
    <dgm:pt modelId="{E31EA50A-4D57-4581-BA17-9216D1A92768}" type="sibTrans" cxnId="{F945F927-3DCF-49A8-B7E0-F4FA908F2AB4}">
      <dgm:prSet/>
      <dgm:spPr/>
      <dgm:t>
        <a:bodyPr/>
        <a:lstStyle/>
        <a:p>
          <a:endParaRPr lang="en-US"/>
        </a:p>
      </dgm:t>
    </dgm:pt>
    <dgm:pt modelId="{BC9676D9-A802-40DA-8143-94E5C434E827}" type="pres">
      <dgm:prSet presAssocID="{1EAF2700-74BF-4F5D-9FBA-758F64B3822E}" presName="root" presStyleCnt="0">
        <dgm:presLayoutVars>
          <dgm:dir/>
          <dgm:resizeHandles val="exact"/>
        </dgm:presLayoutVars>
      </dgm:prSet>
      <dgm:spPr/>
    </dgm:pt>
    <dgm:pt modelId="{B743A632-1D7D-4D93-8E8D-9F4A6B5330FE}" type="pres">
      <dgm:prSet presAssocID="{9B09EACB-B2BD-4880-A4AB-96C1114A66E6}" presName="compNode" presStyleCnt="0"/>
      <dgm:spPr/>
    </dgm:pt>
    <dgm:pt modelId="{D4BE40F7-11EE-492E-ADF9-4215C46BEE10}" type="pres">
      <dgm:prSet presAssocID="{9B09EACB-B2BD-4880-A4AB-96C1114A66E6}" presName="bgRect" presStyleLbl="bgShp" presStyleIdx="0" presStyleCnt="6"/>
      <dgm:spPr/>
    </dgm:pt>
    <dgm:pt modelId="{B6497269-7AD6-48DE-BAF0-34C9CB1A0F4F}" type="pres">
      <dgm:prSet presAssocID="{9B09EACB-B2BD-4880-A4AB-96C1114A66E6}"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edicine"/>
        </a:ext>
      </dgm:extLst>
    </dgm:pt>
    <dgm:pt modelId="{2ED7A45B-5DA8-46FE-9C8D-E6079334910A}" type="pres">
      <dgm:prSet presAssocID="{9B09EACB-B2BD-4880-A4AB-96C1114A66E6}" presName="spaceRect" presStyleCnt="0"/>
      <dgm:spPr/>
    </dgm:pt>
    <dgm:pt modelId="{56DA18ED-0A0F-4BAD-9E7B-3C6FB5EA1F11}" type="pres">
      <dgm:prSet presAssocID="{9B09EACB-B2BD-4880-A4AB-96C1114A66E6}" presName="parTx" presStyleLbl="revTx" presStyleIdx="0" presStyleCnt="6">
        <dgm:presLayoutVars>
          <dgm:chMax val="0"/>
          <dgm:chPref val="0"/>
        </dgm:presLayoutVars>
      </dgm:prSet>
      <dgm:spPr/>
    </dgm:pt>
    <dgm:pt modelId="{5F62C02D-C8B1-4F9A-B01C-DA1C9EA302E4}" type="pres">
      <dgm:prSet presAssocID="{3565559A-51D5-43A3-A563-ECC8FEB08AFE}" presName="sibTrans" presStyleCnt="0"/>
      <dgm:spPr/>
    </dgm:pt>
    <dgm:pt modelId="{9736703D-A6DD-4280-ABA4-8192F3D66888}" type="pres">
      <dgm:prSet presAssocID="{34C86EBF-6891-4200-A0DD-EF5F1F22828E}" presName="compNode" presStyleCnt="0"/>
      <dgm:spPr/>
    </dgm:pt>
    <dgm:pt modelId="{D16A4498-6DFE-46D8-800B-46C350D16F9E}" type="pres">
      <dgm:prSet presAssocID="{34C86EBF-6891-4200-A0DD-EF5F1F22828E}" presName="bgRect" presStyleLbl="bgShp" presStyleIdx="1" presStyleCnt="6"/>
      <dgm:spPr/>
    </dgm:pt>
    <dgm:pt modelId="{9920A9FA-A27F-4101-972D-19852BC46133}" type="pres">
      <dgm:prSet presAssocID="{34C86EBF-6891-4200-A0DD-EF5F1F22828E}"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thly calendar"/>
        </a:ext>
      </dgm:extLst>
    </dgm:pt>
    <dgm:pt modelId="{5A589306-5F8B-43B0-88A6-20F1CA553414}" type="pres">
      <dgm:prSet presAssocID="{34C86EBF-6891-4200-A0DD-EF5F1F22828E}" presName="spaceRect" presStyleCnt="0"/>
      <dgm:spPr/>
    </dgm:pt>
    <dgm:pt modelId="{5A196028-3E3B-4D36-A1E8-F9FADC51ED90}" type="pres">
      <dgm:prSet presAssocID="{34C86EBF-6891-4200-A0DD-EF5F1F22828E}" presName="parTx" presStyleLbl="revTx" presStyleIdx="1" presStyleCnt="6">
        <dgm:presLayoutVars>
          <dgm:chMax val="0"/>
          <dgm:chPref val="0"/>
        </dgm:presLayoutVars>
      </dgm:prSet>
      <dgm:spPr/>
    </dgm:pt>
    <dgm:pt modelId="{232E777E-02B6-46DE-BF0B-FC315FCB0FEF}" type="pres">
      <dgm:prSet presAssocID="{E3A6EC4C-7D51-4103-AD9E-DB99EF96BA02}" presName="sibTrans" presStyleCnt="0"/>
      <dgm:spPr/>
    </dgm:pt>
    <dgm:pt modelId="{852B30F9-617D-4B67-B3B0-03E376C10B4E}" type="pres">
      <dgm:prSet presAssocID="{C8BA616D-2765-4095-AF4C-390BF030087F}" presName="compNode" presStyleCnt="0"/>
      <dgm:spPr/>
    </dgm:pt>
    <dgm:pt modelId="{B5A1119A-6E13-44CB-9041-D8EC4B7F89A7}" type="pres">
      <dgm:prSet presAssocID="{C8BA616D-2765-4095-AF4C-390BF030087F}" presName="bgRect" presStyleLbl="bgShp" presStyleIdx="2" presStyleCnt="6"/>
      <dgm:spPr/>
    </dgm:pt>
    <dgm:pt modelId="{65C504BF-B495-48E3-A325-16C1D183EE6E}" type="pres">
      <dgm:prSet presAssocID="{C8BA616D-2765-4095-AF4C-390BF030087F}"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osed Book"/>
        </a:ext>
      </dgm:extLst>
    </dgm:pt>
    <dgm:pt modelId="{1CCF92F9-BDC4-4674-8157-B40CE0F18C1E}" type="pres">
      <dgm:prSet presAssocID="{C8BA616D-2765-4095-AF4C-390BF030087F}" presName="spaceRect" presStyleCnt="0"/>
      <dgm:spPr/>
    </dgm:pt>
    <dgm:pt modelId="{F8958774-9FD3-4315-A8ED-0A4DB8B5EDB6}" type="pres">
      <dgm:prSet presAssocID="{C8BA616D-2765-4095-AF4C-390BF030087F}" presName="parTx" presStyleLbl="revTx" presStyleIdx="2" presStyleCnt="6">
        <dgm:presLayoutVars>
          <dgm:chMax val="0"/>
          <dgm:chPref val="0"/>
        </dgm:presLayoutVars>
      </dgm:prSet>
      <dgm:spPr/>
    </dgm:pt>
    <dgm:pt modelId="{44B00976-DF75-4F8E-AC2F-7530317A2051}" type="pres">
      <dgm:prSet presAssocID="{17F7832B-3426-4B8E-8C70-8CD63E831D1E}" presName="sibTrans" presStyleCnt="0"/>
      <dgm:spPr/>
    </dgm:pt>
    <dgm:pt modelId="{1366ECC4-3987-4808-8A42-DE3A94C68DA7}" type="pres">
      <dgm:prSet presAssocID="{AFEC79BB-B856-43D5-AA27-0A3DE144FA5B}" presName="compNode" presStyleCnt="0"/>
      <dgm:spPr/>
    </dgm:pt>
    <dgm:pt modelId="{158D7971-26FB-41EE-8642-201756F960DE}" type="pres">
      <dgm:prSet presAssocID="{AFEC79BB-B856-43D5-AA27-0A3DE144FA5B}" presName="bgRect" presStyleLbl="bgShp" presStyleIdx="3" presStyleCnt="6"/>
      <dgm:spPr/>
    </dgm:pt>
    <dgm:pt modelId="{D3DC9456-D368-4BA3-8A3B-D5E09399CEBA}" type="pres">
      <dgm:prSet presAssocID="{AFEC79BB-B856-43D5-AA27-0A3DE144FA5B}"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E9D5FA4A-818D-4844-BD12-163A7212733D}" type="pres">
      <dgm:prSet presAssocID="{AFEC79BB-B856-43D5-AA27-0A3DE144FA5B}" presName="spaceRect" presStyleCnt="0"/>
      <dgm:spPr/>
    </dgm:pt>
    <dgm:pt modelId="{27ABA271-7015-4CBE-9C8A-B912617CB561}" type="pres">
      <dgm:prSet presAssocID="{AFEC79BB-B856-43D5-AA27-0A3DE144FA5B}" presName="parTx" presStyleLbl="revTx" presStyleIdx="3" presStyleCnt="6">
        <dgm:presLayoutVars>
          <dgm:chMax val="0"/>
          <dgm:chPref val="0"/>
        </dgm:presLayoutVars>
      </dgm:prSet>
      <dgm:spPr/>
    </dgm:pt>
    <dgm:pt modelId="{0053B77E-C5E6-4BA0-A0ED-3A7E40AFB2A9}" type="pres">
      <dgm:prSet presAssocID="{9E689263-E262-41C8-9395-31D45C709252}" presName="sibTrans" presStyleCnt="0"/>
      <dgm:spPr/>
    </dgm:pt>
    <dgm:pt modelId="{D6AD6A09-7086-4697-AE72-122EAD2E3790}" type="pres">
      <dgm:prSet presAssocID="{79D3514B-78AB-4821-83CE-88925619561F}" presName="compNode" presStyleCnt="0"/>
      <dgm:spPr/>
    </dgm:pt>
    <dgm:pt modelId="{F44902C9-69F3-4897-87A1-F0776804B668}" type="pres">
      <dgm:prSet presAssocID="{79D3514B-78AB-4821-83CE-88925619561F}" presName="bgRect" presStyleLbl="bgShp" presStyleIdx="4" presStyleCnt="6"/>
      <dgm:spPr/>
    </dgm:pt>
    <dgm:pt modelId="{0B080F29-28FC-4182-AED2-F6AC25A0ECFC}" type="pres">
      <dgm:prSet presAssocID="{79D3514B-78AB-4821-83CE-88925619561F}"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lock"/>
        </a:ext>
      </dgm:extLst>
    </dgm:pt>
    <dgm:pt modelId="{91960724-EA97-495D-ACD7-E6D995EAD772}" type="pres">
      <dgm:prSet presAssocID="{79D3514B-78AB-4821-83CE-88925619561F}" presName="spaceRect" presStyleCnt="0"/>
      <dgm:spPr/>
    </dgm:pt>
    <dgm:pt modelId="{47CE7F06-DB96-45B5-B103-955C7740D868}" type="pres">
      <dgm:prSet presAssocID="{79D3514B-78AB-4821-83CE-88925619561F}" presName="parTx" presStyleLbl="revTx" presStyleIdx="4" presStyleCnt="6">
        <dgm:presLayoutVars>
          <dgm:chMax val="0"/>
          <dgm:chPref val="0"/>
        </dgm:presLayoutVars>
      </dgm:prSet>
      <dgm:spPr/>
    </dgm:pt>
    <dgm:pt modelId="{4CB1F01F-132F-4740-B4E6-78B679804C52}" type="pres">
      <dgm:prSet presAssocID="{9C83B093-DAF4-427E-ABE8-EF6945893BEE}" presName="sibTrans" presStyleCnt="0"/>
      <dgm:spPr/>
    </dgm:pt>
    <dgm:pt modelId="{2B48C64B-5889-4B16-8DC6-337C24C4BE1A}" type="pres">
      <dgm:prSet presAssocID="{969DE9AA-0F6F-4387-973E-8C8C066032AD}" presName="compNode" presStyleCnt="0"/>
      <dgm:spPr/>
    </dgm:pt>
    <dgm:pt modelId="{E82499BC-0012-47BE-B942-D9B120637321}" type="pres">
      <dgm:prSet presAssocID="{969DE9AA-0F6F-4387-973E-8C8C066032AD}" presName="bgRect" presStyleLbl="bgShp" presStyleIdx="5" presStyleCnt="6"/>
      <dgm:spPr/>
    </dgm:pt>
    <dgm:pt modelId="{DD22508F-6A0B-42A0-95C5-EBA9EAA8110B}" type="pres">
      <dgm:prSet presAssocID="{969DE9AA-0F6F-4387-973E-8C8C066032AD}"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ffee"/>
        </a:ext>
      </dgm:extLst>
    </dgm:pt>
    <dgm:pt modelId="{85020554-D592-43E2-811B-06B4C9BF8D51}" type="pres">
      <dgm:prSet presAssocID="{969DE9AA-0F6F-4387-973E-8C8C066032AD}" presName="spaceRect" presStyleCnt="0"/>
      <dgm:spPr/>
    </dgm:pt>
    <dgm:pt modelId="{D0CFED94-9A12-418F-B490-49D80069993F}" type="pres">
      <dgm:prSet presAssocID="{969DE9AA-0F6F-4387-973E-8C8C066032AD}" presName="parTx" presStyleLbl="revTx" presStyleIdx="5" presStyleCnt="6">
        <dgm:presLayoutVars>
          <dgm:chMax val="0"/>
          <dgm:chPref val="0"/>
        </dgm:presLayoutVars>
      </dgm:prSet>
      <dgm:spPr/>
    </dgm:pt>
  </dgm:ptLst>
  <dgm:cxnLst>
    <dgm:cxn modelId="{D20D5A04-BE63-4ECF-9555-3A229CD8B9F3}" type="presOf" srcId="{AFEC79BB-B856-43D5-AA27-0A3DE144FA5B}" destId="{27ABA271-7015-4CBE-9C8A-B912617CB561}" srcOrd="0" destOrd="0" presId="urn:microsoft.com/office/officeart/2018/2/layout/IconVerticalSolidList"/>
    <dgm:cxn modelId="{42D08F1A-813D-4207-9309-31E2D8EFAB23}" srcId="{1EAF2700-74BF-4F5D-9FBA-758F64B3822E}" destId="{34C86EBF-6891-4200-A0DD-EF5F1F22828E}" srcOrd="1" destOrd="0" parTransId="{5962558E-F146-4A5B-9057-F98A23C3858C}" sibTransId="{E3A6EC4C-7D51-4103-AD9E-DB99EF96BA02}"/>
    <dgm:cxn modelId="{5F54B720-8300-4EB6-9422-62C94F6932CF}" srcId="{1EAF2700-74BF-4F5D-9FBA-758F64B3822E}" destId="{C8BA616D-2765-4095-AF4C-390BF030087F}" srcOrd="2" destOrd="0" parTransId="{51D95A3F-E9EE-4470-965A-4289736E0BB6}" sibTransId="{17F7832B-3426-4B8E-8C70-8CD63E831D1E}"/>
    <dgm:cxn modelId="{F945F927-3DCF-49A8-B7E0-F4FA908F2AB4}" srcId="{1EAF2700-74BF-4F5D-9FBA-758F64B3822E}" destId="{969DE9AA-0F6F-4387-973E-8C8C066032AD}" srcOrd="5" destOrd="0" parTransId="{13BB6C41-A93C-49AA-92DE-ED6BDC1E72B1}" sibTransId="{E31EA50A-4D57-4581-BA17-9216D1A92768}"/>
    <dgm:cxn modelId="{B3E1892B-2709-4E50-A86A-F55D16108E9C}" type="presOf" srcId="{9B09EACB-B2BD-4880-A4AB-96C1114A66E6}" destId="{56DA18ED-0A0F-4BAD-9E7B-3C6FB5EA1F11}" srcOrd="0" destOrd="0" presId="urn:microsoft.com/office/officeart/2018/2/layout/IconVerticalSolidList"/>
    <dgm:cxn modelId="{0151E340-A301-40F3-94B8-5F719ED4D1DC}" type="presOf" srcId="{34C86EBF-6891-4200-A0DD-EF5F1F22828E}" destId="{5A196028-3E3B-4D36-A1E8-F9FADC51ED90}" srcOrd="0" destOrd="0" presId="urn:microsoft.com/office/officeart/2018/2/layout/IconVerticalSolidList"/>
    <dgm:cxn modelId="{D6333997-6142-41BB-96A5-88242D1E419A}" type="presOf" srcId="{969DE9AA-0F6F-4387-973E-8C8C066032AD}" destId="{D0CFED94-9A12-418F-B490-49D80069993F}" srcOrd="0" destOrd="0" presId="urn:microsoft.com/office/officeart/2018/2/layout/IconVerticalSolidList"/>
    <dgm:cxn modelId="{6D0B5A97-2201-4A3E-ACB7-125187AB8B44}" type="presOf" srcId="{79D3514B-78AB-4821-83CE-88925619561F}" destId="{47CE7F06-DB96-45B5-B103-955C7740D868}" srcOrd="0" destOrd="0" presId="urn:microsoft.com/office/officeart/2018/2/layout/IconVerticalSolidList"/>
    <dgm:cxn modelId="{551122B7-D5C7-49E4-BABC-9FC99AAA86A5}" srcId="{1EAF2700-74BF-4F5D-9FBA-758F64B3822E}" destId="{79D3514B-78AB-4821-83CE-88925619561F}" srcOrd="4" destOrd="0" parTransId="{43419CE4-6915-48BA-AC99-A787BC506E15}" sibTransId="{9C83B093-DAF4-427E-ABE8-EF6945893BEE}"/>
    <dgm:cxn modelId="{181819C4-3B14-4E6D-99AC-0D56F8209C36}" srcId="{1EAF2700-74BF-4F5D-9FBA-758F64B3822E}" destId="{9B09EACB-B2BD-4880-A4AB-96C1114A66E6}" srcOrd="0" destOrd="0" parTransId="{C48B6358-6D27-4176-BE0E-ACFC2F72802F}" sibTransId="{3565559A-51D5-43A3-A563-ECC8FEB08AFE}"/>
    <dgm:cxn modelId="{31E44CE1-F8FF-4BFD-92F3-74260382D290}" srcId="{1EAF2700-74BF-4F5D-9FBA-758F64B3822E}" destId="{AFEC79BB-B856-43D5-AA27-0A3DE144FA5B}" srcOrd="3" destOrd="0" parTransId="{83BCDF5A-6CE9-48A4-A2AC-90684331D427}" sibTransId="{9E689263-E262-41C8-9395-31D45C709252}"/>
    <dgm:cxn modelId="{3227AEE9-04CD-493C-AB14-E9EDDF849670}" type="presOf" srcId="{C8BA616D-2765-4095-AF4C-390BF030087F}" destId="{F8958774-9FD3-4315-A8ED-0A4DB8B5EDB6}" srcOrd="0" destOrd="0" presId="urn:microsoft.com/office/officeart/2018/2/layout/IconVerticalSolidList"/>
    <dgm:cxn modelId="{F14517EB-99D5-4E0D-BEC5-5B18D2D8C33D}" type="presOf" srcId="{1EAF2700-74BF-4F5D-9FBA-758F64B3822E}" destId="{BC9676D9-A802-40DA-8143-94E5C434E827}" srcOrd="0" destOrd="0" presId="urn:microsoft.com/office/officeart/2018/2/layout/IconVerticalSolidList"/>
    <dgm:cxn modelId="{1CBAF773-D75B-4FB3-9350-A4AB983A85DC}" type="presParOf" srcId="{BC9676D9-A802-40DA-8143-94E5C434E827}" destId="{B743A632-1D7D-4D93-8E8D-9F4A6B5330FE}" srcOrd="0" destOrd="0" presId="urn:microsoft.com/office/officeart/2018/2/layout/IconVerticalSolidList"/>
    <dgm:cxn modelId="{29726E68-010C-485A-BEBD-35878DECF879}" type="presParOf" srcId="{B743A632-1D7D-4D93-8E8D-9F4A6B5330FE}" destId="{D4BE40F7-11EE-492E-ADF9-4215C46BEE10}" srcOrd="0" destOrd="0" presId="urn:microsoft.com/office/officeart/2018/2/layout/IconVerticalSolidList"/>
    <dgm:cxn modelId="{3A1B4C69-88DC-40C4-8C1B-1D557BD743A6}" type="presParOf" srcId="{B743A632-1D7D-4D93-8E8D-9F4A6B5330FE}" destId="{B6497269-7AD6-48DE-BAF0-34C9CB1A0F4F}" srcOrd="1" destOrd="0" presId="urn:microsoft.com/office/officeart/2018/2/layout/IconVerticalSolidList"/>
    <dgm:cxn modelId="{5CEF5620-C184-4292-89C2-B5AA79812186}" type="presParOf" srcId="{B743A632-1D7D-4D93-8E8D-9F4A6B5330FE}" destId="{2ED7A45B-5DA8-46FE-9C8D-E6079334910A}" srcOrd="2" destOrd="0" presId="urn:microsoft.com/office/officeart/2018/2/layout/IconVerticalSolidList"/>
    <dgm:cxn modelId="{1C7FDD88-BC16-4256-AA10-40F80715EF13}" type="presParOf" srcId="{B743A632-1D7D-4D93-8E8D-9F4A6B5330FE}" destId="{56DA18ED-0A0F-4BAD-9E7B-3C6FB5EA1F11}" srcOrd="3" destOrd="0" presId="urn:microsoft.com/office/officeart/2018/2/layout/IconVerticalSolidList"/>
    <dgm:cxn modelId="{63C454FD-5012-45F5-90BA-5C2F82E52928}" type="presParOf" srcId="{BC9676D9-A802-40DA-8143-94E5C434E827}" destId="{5F62C02D-C8B1-4F9A-B01C-DA1C9EA302E4}" srcOrd="1" destOrd="0" presId="urn:microsoft.com/office/officeart/2018/2/layout/IconVerticalSolidList"/>
    <dgm:cxn modelId="{5D305051-A587-4279-9B70-A5775613E1EB}" type="presParOf" srcId="{BC9676D9-A802-40DA-8143-94E5C434E827}" destId="{9736703D-A6DD-4280-ABA4-8192F3D66888}" srcOrd="2" destOrd="0" presId="urn:microsoft.com/office/officeart/2018/2/layout/IconVerticalSolidList"/>
    <dgm:cxn modelId="{86F42FF1-C64B-49A9-B95C-BBE9FB65308E}" type="presParOf" srcId="{9736703D-A6DD-4280-ABA4-8192F3D66888}" destId="{D16A4498-6DFE-46D8-800B-46C350D16F9E}" srcOrd="0" destOrd="0" presId="urn:microsoft.com/office/officeart/2018/2/layout/IconVerticalSolidList"/>
    <dgm:cxn modelId="{6B35CE8C-6F1D-4A74-A514-268205FA1284}" type="presParOf" srcId="{9736703D-A6DD-4280-ABA4-8192F3D66888}" destId="{9920A9FA-A27F-4101-972D-19852BC46133}" srcOrd="1" destOrd="0" presId="urn:microsoft.com/office/officeart/2018/2/layout/IconVerticalSolidList"/>
    <dgm:cxn modelId="{03669B39-0A8C-425C-91EE-10538F26AE86}" type="presParOf" srcId="{9736703D-A6DD-4280-ABA4-8192F3D66888}" destId="{5A589306-5F8B-43B0-88A6-20F1CA553414}" srcOrd="2" destOrd="0" presId="urn:microsoft.com/office/officeart/2018/2/layout/IconVerticalSolidList"/>
    <dgm:cxn modelId="{8DF568FD-A29E-4E66-89E4-C79DB3E54BD3}" type="presParOf" srcId="{9736703D-A6DD-4280-ABA4-8192F3D66888}" destId="{5A196028-3E3B-4D36-A1E8-F9FADC51ED90}" srcOrd="3" destOrd="0" presId="urn:microsoft.com/office/officeart/2018/2/layout/IconVerticalSolidList"/>
    <dgm:cxn modelId="{6C6018B5-F904-4130-A5A6-FF84CB3D9BDB}" type="presParOf" srcId="{BC9676D9-A802-40DA-8143-94E5C434E827}" destId="{232E777E-02B6-46DE-BF0B-FC315FCB0FEF}" srcOrd="3" destOrd="0" presId="urn:microsoft.com/office/officeart/2018/2/layout/IconVerticalSolidList"/>
    <dgm:cxn modelId="{ECD476CB-11D3-4FD0-8328-FAB36558F322}" type="presParOf" srcId="{BC9676D9-A802-40DA-8143-94E5C434E827}" destId="{852B30F9-617D-4B67-B3B0-03E376C10B4E}" srcOrd="4" destOrd="0" presId="urn:microsoft.com/office/officeart/2018/2/layout/IconVerticalSolidList"/>
    <dgm:cxn modelId="{B66F27FA-91C5-4A95-A7C7-C971FD32E38A}" type="presParOf" srcId="{852B30F9-617D-4B67-B3B0-03E376C10B4E}" destId="{B5A1119A-6E13-44CB-9041-D8EC4B7F89A7}" srcOrd="0" destOrd="0" presId="urn:microsoft.com/office/officeart/2018/2/layout/IconVerticalSolidList"/>
    <dgm:cxn modelId="{2E9C4D7D-F1DD-4D53-80FB-58A2F42FE5BF}" type="presParOf" srcId="{852B30F9-617D-4B67-B3B0-03E376C10B4E}" destId="{65C504BF-B495-48E3-A325-16C1D183EE6E}" srcOrd="1" destOrd="0" presId="urn:microsoft.com/office/officeart/2018/2/layout/IconVerticalSolidList"/>
    <dgm:cxn modelId="{2DC835CB-1B1B-46CE-BAEE-27311E0D4F6B}" type="presParOf" srcId="{852B30F9-617D-4B67-B3B0-03E376C10B4E}" destId="{1CCF92F9-BDC4-4674-8157-B40CE0F18C1E}" srcOrd="2" destOrd="0" presId="urn:microsoft.com/office/officeart/2018/2/layout/IconVerticalSolidList"/>
    <dgm:cxn modelId="{87B2DB04-0719-40ED-AD0B-A7B6DCF66947}" type="presParOf" srcId="{852B30F9-617D-4B67-B3B0-03E376C10B4E}" destId="{F8958774-9FD3-4315-A8ED-0A4DB8B5EDB6}" srcOrd="3" destOrd="0" presId="urn:microsoft.com/office/officeart/2018/2/layout/IconVerticalSolidList"/>
    <dgm:cxn modelId="{C91BFFEC-1D02-4B37-AB85-611A86F85C1D}" type="presParOf" srcId="{BC9676D9-A802-40DA-8143-94E5C434E827}" destId="{44B00976-DF75-4F8E-AC2F-7530317A2051}" srcOrd="5" destOrd="0" presId="urn:microsoft.com/office/officeart/2018/2/layout/IconVerticalSolidList"/>
    <dgm:cxn modelId="{4813D7D8-0E78-473D-8EA2-7E0AB145CB30}" type="presParOf" srcId="{BC9676D9-A802-40DA-8143-94E5C434E827}" destId="{1366ECC4-3987-4808-8A42-DE3A94C68DA7}" srcOrd="6" destOrd="0" presId="urn:microsoft.com/office/officeart/2018/2/layout/IconVerticalSolidList"/>
    <dgm:cxn modelId="{03A74B98-709C-4756-80B6-D5451AB510A5}" type="presParOf" srcId="{1366ECC4-3987-4808-8A42-DE3A94C68DA7}" destId="{158D7971-26FB-41EE-8642-201756F960DE}" srcOrd="0" destOrd="0" presId="urn:microsoft.com/office/officeart/2018/2/layout/IconVerticalSolidList"/>
    <dgm:cxn modelId="{161611A0-2217-4BB9-8B15-F71B959CF9B1}" type="presParOf" srcId="{1366ECC4-3987-4808-8A42-DE3A94C68DA7}" destId="{D3DC9456-D368-4BA3-8A3B-D5E09399CEBA}" srcOrd="1" destOrd="0" presId="urn:microsoft.com/office/officeart/2018/2/layout/IconVerticalSolidList"/>
    <dgm:cxn modelId="{5396C2F5-CD62-4592-9646-18920A2FC4F8}" type="presParOf" srcId="{1366ECC4-3987-4808-8A42-DE3A94C68DA7}" destId="{E9D5FA4A-818D-4844-BD12-163A7212733D}" srcOrd="2" destOrd="0" presId="urn:microsoft.com/office/officeart/2018/2/layout/IconVerticalSolidList"/>
    <dgm:cxn modelId="{17F1E700-5AE9-48B5-A476-1ECF987CF8ED}" type="presParOf" srcId="{1366ECC4-3987-4808-8A42-DE3A94C68DA7}" destId="{27ABA271-7015-4CBE-9C8A-B912617CB561}" srcOrd="3" destOrd="0" presId="urn:microsoft.com/office/officeart/2018/2/layout/IconVerticalSolidList"/>
    <dgm:cxn modelId="{DBDBDD14-BFE9-44CD-99A0-5E272F84F193}" type="presParOf" srcId="{BC9676D9-A802-40DA-8143-94E5C434E827}" destId="{0053B77E-C5E6-4BA0-A0ED-3A7E40AFB2A9}" srcOrd="7" destOrd="0" presId="urn:microsoft.com/office/officeart/2018/2/layout/IconVerticalSolidList"/>
    <dgm:cxn modelId="{BBA8E0CA-4D45-4128-A03F-4883537E540D}" type="presParOf" srcId="{BC9676D9-A802-40DA-8143-94E5C434E827}" destId="{D6AD6A09-7086-4697-AE72-122EAD2E3790}" srcOrd="8" destOrd="0" presId="urn:microsoft.com/office/officeart/2018/2/layout/IconVerticalSolidList"/>
    <dgm:cxn modelId="{618D9070-836F-48F0-9375-0B92B65004EA}" type="presParOf" srcId="{D6AD6A09-7086-4697-AE72-122EAD2E3790}" destId="{F44902C9-69F3-4897-87A1-F0776804B668}" srcOrd="0" destOrd="0" presId="urn:microsoft.com/office/officeart/2018/2/layout/IconVerticalSolidList"/>
    <dgm:cxn modelId="{0F6B23AC-551A-41ED-A9EE-364FA852015D}" type="presParOf" srcId="{D6AD6A09-7086-4697-AE72-122EAD2E3790}" destId="{0B080F29-28FC-4182-AED2-F6AC25A0ECFC}" srcOrd="1" destOrd="0" presId="urn:microsoft.com/office/officeart/2018/2/layout/IconVerticalSolidList"/>
    <dgm:cxn modelId="{BE30F4EF-9537-4B78-8DA5-799B11FB9FDB}" type="presParOf" srcId="{D6AD6A09-7086-4697-AE72-122EAD2E3790}" destId="{91960724-EA97-495D-ACD7-E6D995EAD772}" srcOrd="2" destOrd="0" presId="urn:microsoft.com/office/officeart/2018/2/layout/IconVerticalSolidList"/>
    <dgm:cxn modelId="{89DBB365-C75E-45B3-A04C-2C859D163674}" type="presParOf" srcId="{D6AD6A09-7086-4697-AE72-122EAD2E3790}" destId="{47CE7F06-DB96-45B5-B103-955C7740D868}" srcOrd="3" destOrd="0" presId="urn:microsoft.com/office/officeart/2018/2/layout/IconVerticalSolidList"/>
    <dgm:cxn modelId="{C493151D-E739-488B-98A8-12B08129F03A}" type="presParOf" srcId="{BC9676D9-A802-40DA-8143-94E5C434E827}" destId="{4CB1F01F-132F-4740-B4E6-78B679804C52}" srcOrd="9" destOrd="0" presId="urn:microsoft.com/office/officeart/2018/2/layout/IconVerticalSolidList"/>
    <dgm:cxn modelId="{F1B64174-DE64-4E7D-BE11-A277265DAD84}" type="presParOf" srcId="{BC9676D9-A802-40DA-8143-94E5C434E827}" destId="{2B48C64B-5889-4B16-8DC6-337C24C4BE1A}" srcOrd="10" destOrd="0" presId="urn:microsoft.com/office/officeart/2018/2/layout/IconVerticalSolidList"/>
    <dgm:cxn modelId="{3A0DED61-893D-4C97-A037-99FE1B522CAF}" type="presParOf" srcId="{2B48C64B-5889-4B16-8DC6-337C24C4BE1A}" destId="{E82499BC-0012-47BE-B942-D9B120637321}" srcOrd="0" destOrd="0" presId="urn:microsoft.com/office/officeart/2018/2/layout/IconVerticalSolidList"/>
    <dgm:cxn modelId="{362EB4DE-E652-4774-875D-24616395E5D5}" type="presParOf" srcId="{2B48C64B-5889-4B16-8DC6-337C24C4BE1A}" destId="{DD22508F-6A0B-42A0-95C5-EBA9EAA8110B}" srcOrd="1" destOrd="0" presId="urn:microsoft.com/office/officeart/2018/2/layout/IconVerticalSolidList"/>
    <dgm:cxn modelId="{75FA10A3-C0A2-4EF8-A91E-FD917FEAE956}" type="presParOf" srcId="{2B48C64B-5889-4B16-8DC6-337C24C4BE1A}" destId="{85020554-D592-43E2-811B-06B4C9BF8D51}" srcOrd="2" destOrd="0" presId="urn:microsoft.com/office/officeart/2018/2/layout/IconVerticalSolidList"/>
    <dgm:cxn modelId="{FEC3BF7F-B307-4567-8D95-705410D7B265}" type="presParOf" srcId="{2B48C64B-5889-4B16-8DC6-337C24C4BE1A}" destId="{D0CFED94-9A12-418F-B490-49D80069993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DBED74-4C97-459B-856F-7050204721A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0055BCD-BDD2-47D9-8213-1B81FB91E6FE}">
      <dgm:prSet/>
      <dgm:spPr/>
      <dgm:t>
        <a:bodyPr/>
        <a:lstStyle/>
        <a:p>
          <a:r>
            <a:rPr lang="en-GB"/>
            <a:t>Typically in mid-late June</a:t>
          </a:r>
          <a:endParaRPr lang="en-US"/>
        </a:p>
      </dgm:t>
    </dgm:pt>
    <dgm:pt modelId="{A54D6F7C-DFA3-4CB6-BC97-93DECCDC62D3}" type="parTrans" cxnId="{C8C798AD-78FE-43AA-99F6-CEB73C10B02D}">
      <dgm:prSet/>
      <dgm:spPr/>
      <dgm:t>
        <a:bodyPr/>
        <a:lstStyle/>
        <a:p>
          <a:endParaRPr lang="en-US"/>
        </a:p>
      </dgm:t>
    </dgm:pt>
    <dgm:pt modelId="{261F29EE-A3EF-4C88-B407-1B1A053E917A}" type="sibTrans" cxnId="{C8C798AD-78FE-43AA-99F6-CEB73C10B02D}">
      <dgm:prSet/>
      <dgm:spPr/>
      <dgm:t>
        <a:bodyPr/>
        <a:lstStyle/>
        <a:p>
          <a:endParaRPr lang="en-US"/>
        </a:p>
      </dgm:t>
    </dgm:pt>
    <dgm:pt modelId="{2D0D33DC-99FE-4190-80CF-3492A8A4A620}">
      <dgm:prSet/>
      <dgm:spPr/>
      <dgm:t>
        <a:bodyPr/>
        <a:lstStyle/>
        <a:p>
          <a:r>
            <a:rPr lang="en-GB"/>
            <a:t>Morning: 2 hours for 40 calculations questions</a:t>
          </a:r>
          <a:endParaRPr lang="en-US"/>
        </a:p>
      </dgm:t>
    </dgm:pt>
    <dgm:pt modelId="{E45D5695-D540-4233-B701-FECD04026368}" type="parTrans" cxnId="{18DECD0C-C2A8-4A8C-8491-CBC89EF10073}">
      <dgm:prSet/>
      <dgm:spPr/>
      <dgm:t>
        <a:bodyPr/>
        <a:lstStyle/>
        <a:p>
          <a:endParaRPr lang="en-US"/>
        </a:p>
      </dgm:t>
    </dgm:pt>
    <dgm:pt modelId="{BAE2AEC2-2064-46CF-B7F4-9DC3CE62FD33}" type="sibTrans" cxnId="{18DECD0C-C2A8-4A8C-8491-CBC89EF10073}">
      <dgm:prSet/>
      <dgm:spPr/>
      <dgm:t>
        <a:bodyPr/>
        <a:lstStyle/>
        <a:p>
          <a:endParaRPr lang="en-US"/>
        </a:p>
      </dgm:t>
    </dgm:pt>
    <dgm:pt modelId="{EC9980F4-0F69-451F-9B7A-CFC3035E128C}">
      <dgm:prSet/>
      <dgm:spPr/>
      <dgm:t>
        <a:bodyPr/>
        <a:lstStyle/>
        <a:p>
          <a:r>
            <a:rPr lang="en-GB"/>
            <a:t>Minimum 1 hour lunch</a:t>
          </a:r>
          <a:endParaRPr lang="en-US"/>
        </a:p>
      </dgm:t>
    </dgm:pt>
    <dgm:pt modelId="{6C5DED2B-3CEC-4B3F-B6AD-001052E50CEF}" type="parTrans" cxnId="{5797F274-B1C2-4E5B-8269-C136FEA30BF8}">
      <dgm:prSet/>
      <dgm:spPr/>
      <dgm:t>
        <a:bodyPr/>
        <a:lstStyle/>
        <a:p>
          <a:endParaRPr lang="en-US"/>
        </a:p>
      </dgm:t>
    </dgm:pt>
    <dgm:pt modelId="{42208C9A-F6AB-4DFF-9D4F-EFCC2B9F1B05}" type="sibTrans" cxnId="{5797F274-B1C2-4E5B-8269-C136FEA30BF8}">
      <dgm:prSet/>
      <dgm:spPr/>
      <dgm:t>
        <a:bodyPr/>
        <a:lstStyle/>
        <a:p>
          <a:endParaRPr lang="en-US"/>
        </a:p>
      </dgm:t>
    </dgm:pt>
    <dgm:pt modelId="{02B3B03C-ABC2-4EF0-980B-38C3CE00C1B3}">
      <dgm:prSet/>
      <dgm:spPr/>
      <dgm:t>
        <a:bodyPr/>
        <a:lstStyle/>
        <a:p>
          <a:r>
            <a:rPr lang="en-GB"/>
            <a:t>Afternoon: 2.5 hours for 120 clinical questions</a:t>
          </a:r>
          <a:endParaRPr lang="en-US"/>
        </a:p>
      </dgm:t>
    </dgm:pt>
    <dgm:pt modelId="{4C861764-EB04-4192-B9C9-2CF52D98BC45}" type="parTrans" cxnId="{D984E2C7-A503-4CC4-AE0A-6466C264510B}">
      <dgm:prSet/>
      <dgm:spPr/>
      <dgm:t>
        <a:bodyPr/>
        <a:lstStyle/>
        <a:p>
          <a:endParaRPr lang="en-US"/>
        </a:p>
      </dgm:t>
    </dgm:pt>
    <dgm:pt modelId="{A60640DD-B1EE-4B77-9CCA-9BCCBCD0833F}" type="sibTrans" cxnId="{D984E2C7-A503-4CC4-AE0A-6466C264510B}">
      <dgm:prSet/>
      <dgm:spPr/>
      <dgm:t>
        <a:bodyPr/>
        <a:lstStyle/>
        <a:p>
          <a:endParaRPr lang="en-US"/>
        </a:p>
      </dgm:t>
    </dgm:pt>
    <dgm:pt modelId="{CD8CA652-F497-4DB0-8727-19EBDC588D45}">
      <dgm:prSet/>
      <dgm:spPr/>
      <dgm:t>
        <a:bodyPr/>
        <a:lstStyle/>
        <a:p>
          <a:r>
            <a:rPr lang="en-GB"/>
            <a:t>Start early: Mock exams and question banks, useful for timekeeping and exam technique</a:t>
          </a:r>
          <a:endParaRPr lang="en-US"/>
        </a:p>
      </dgm:t>
    </dgm:pt>
    <dgm:pt modelId="{84D5F70C-98C4-4206-9DF0-23712B5CE18B}" type="parTrans" cxnId="{4D95CEE8-C388-4BC6-906F-C6161191F775}">
      <dgm:prSet/>
      <dgm:spPr/>
      <dgm:t>
        <a:bodyPr/>
        <a:lstStyle/>
        <a:p>
          <a:endParaRPr lang="en-US"/>
        </a:p>
      </dgm:t>
    </dgm:pt>
    <dgm:pt modelId="{12A9D928-8411-4FAF-B27D-37262558158F}" type="sibTrans" cxnId="{4D95CEE8-C388-4BC6-906F-C6161191F775}">
      <dgm:prSet/>
      <dgm:spPr/>
      <dgm:t>
        <a:bodyPr/>
        <a:lstStyle/>
        <a:p>
          <a:endParaRPr lang="en-US"/>
        </a:p>
      </dgm:t>
    </dgm:pt>
    <dgm:pt modelId="{152DC615-77B2-4CC2-A586-9C316E3979C5}">
      <dgm:prSet/>
      <dgm:spPr/>
      <dgm:t>
        <a:bodyPr/>
        <a:lstStyle/>
        <a:p>
          <a:r>
            <a:rPr lang="en-GB"/>
            <a:t>Calculations: Get a GPhC approved calculator, practice regularly</a:t>
          </a:r>
          <a:endParaRPr lang="en-US"/>
        </a:p>
      </dgm:t>
    </dgm:pt>
    <dgm:pt modelId="{B27181B6-CAB6-4F24-9B16-AB6A125F83D2}" type="parTrans" cxnId="{CD2DBD6A-87C2-4498-B663-67BF6FD758F9}">
      <dgm:prSet/>
      <dgm:spPr/>
      <dgm:t>
        <a:bodyPr/>
        <a:lstStyle/>
        <a:p>
          <a:endParaRPr lang="en-US"/>
        </a:p>
      </dgm:t>
    </dgm:pt>
    <dgm:pt modelId="{BFCE58AE-F8E4-468A-96A7-4EAF5EC02C6C}" type="sibTrans" cxnId="{CD2DBD6A-87C2-4498-B663-67BF6FD758F9}">
      <dgm:prSet/>
      <dgm:spPr/>
      <dgm:t>
        <a:bodyPr/>
        <a:lstStyle/>
        <a:p>
          <a:endParaRPr lang="en-US"/>
        </a:p>
      </dgm:t>
    </dgm:pt>
    <dgm:pt modelId="{E5FDE7F0-4818-4E76-8411-6C8477719EB3}" type="pres">
      <dgm:prSet presAssocID="{00DBED74-4C97-459B-856F-7050204721AC}" presName="root" presStyleCnt="0">
        <dgm:presLayoutVars>
          <dgm:dir/>
          <dgm:resizeHandles val="exact"/>
        </dgm:presLayoutVars>
      </dgm:prSet>
      <dgm:spPr/>
    </dgm:pt>
    <dgm:pt modelId="{2774E054-B7C3-4A9E-8B07-ACDC5730A8E6}" type="pres">
      <dgm:prSet presAssocID="{60055BCD-BDD2-47D9-8213-1B81FB91E6FE}" presName="compNode" presStyleCnt="0"/>
      <dgm:spPr/>
    </dgm:pt>
    <dgm:pt modelId="{887E24D2-3CE9-4F4F-81B0-F56474115704}" type="pres">
      <dgm:prSet presAssocID="{60055BCD-BDD2-47D9-8213-1B81FB91E6FE}" presName="bgRect" presStyleLbl="bgShp" presStyleIdx="0" presStyleCnt="6"/>
      <dgm:spPr/>
    </dgm:pt>
    <dgm:pt modelId="{9BF7AD22-FCBC-4272-A6AC-41322D099415}" type="pres">
      <dgm:prSet presAssocID="{60055BCD-BDD2-47D9-8213-1B81FB91E6FE}"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onthly calendar"/>
        </a:ext>
      </dgm:extLst>
    </dgm:pt>
    <dgm:pt modelId="{3609E7E6-8B6C-4839-9BD2-1C1655E8BC43}" type="pres">
      <dgm:prSet presAssocID="{60055BCD-BDD2-47D9-8213-1B81FB91E6FE}" presName="spaceRect" presStyleCnt="0"/>
      <dgm:spPr/>
    </dgm:pt>
    <dgm:pt modelId="{4B804942-6703-44B8-8DD1-12886C9238EA}" type="pres">
      <dgm:prSet presAssocID="{60055BCD-BDD2-47D9-8213-1B81FB91E6FE}" presName="parTx" presStyleLbl="revTx" presStyleIdx="0" presStyleCnt="6">
        <dgm:presLayoutVars>
          <dgm:chMax val="0"/>
          <dgm:chPref val="0"/>
        </dgm:presLayoutVars>
      </dgm:prSet>
      <dgm:spPr/>
    </dgm:pt>
    <dgm:pt modelId="{701EEC00-36E5-4741-A6FD-87111CA0225D}" type="pres">
      <dgm:prSet presAssocID="{261F29EE-A3EF-4C88-B407-1B1A053E917A}" presName="sibTrans" presStyleCnt="0"/>
      <dgm:spPr/>
    </dgm:pt>
    <dgm:pt modelId="{0D380699-3D12-4405-96EE-E8F7137F8448}" type="pres">
      <dgm:prSet presAssocID="{2D0D33DC-99FE-4190-80CF-3492A8A4A620}" presName="compNode" presStyleCnt="0"/>
      <dgm:spPr/>
    </dgm:pt>
    <dgm:pt modelId="{571B745A-6D19-4047-B2BB-30AC44BE43C7}" type="pres">
      <dgm:prSet presAssocID="{2D0D33DC-99FE-4190-80CF-3492A8A4A620}" presName="bgRect" presStyleLbl="bgShp" presStyleIdx="1" presStyleCnt="6"/>
      <dgm:spPr/>
    </dgm:pt>
    <dgm:pt modelId="{23D3C261-F7D4-4906-ACB2-8B4D95322B7A}" type="pres">
      <dgm:prSet presAssocID="{2D0D33DC-99FE-4190-80CF-3492A8A4A620}"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lculator"/>
        </a:ext>
      </dgm:extLst>
    </dgm:pt>
    <dgm:pt modelId="{FD665202-EABD-4D9D-BB60-C854A51EC04E}" type="pres">
      <dgm:prSet presAssocID="{2D0D33DC-99FE-4190-80CF-3492A8A4A620}" presName="spaceRect" presStyleCnt="0"/>
      <dgm:spPr/>
    </dgm:pt>
    <dgm:pt modelId="{4D1998FF-6DA4-4165-9BD6-4D0A509462E2}" type="pres">
      <dgm:prSet presAssocID="{2D0D33DC-99FE-4190-80CF-3492A8A4A620}" presName="parTx" presStyleLbl="revTx" presStyleIdx="1" presStyleCnt="6">
        <dgm:presLayoutVars>
          <dgm:chMax val="0"/>
          <dgm:chPref val="0"/>
        </dgm:presLayoutVars>
      </dgm:prSet>
      <dgm:spPr/>
    </dgm:pt>
    <dgm:pt modelId="{907EB1FE-1187-4CF2-A60A-2762F5D1F830}" type="pres">
      <dgm:prSet presAssocID="{BAE2AEC2-2064-46CF-B7F4-9DC3CE62FD33}" presName="sibTrans" presStyleCnt="0"/>
      <dgm:spPr/>
    </dgm:pt>
    <dgm:pt modelId="{2AC06651-294E-4A98-802E-61706D0FB2B2}" type="pres">
      <dgm:prSet presAssocID="{EC9980F4-0F69-451F-9B7A-CFC3035E128C}" presName="compNode" presStyleCnt="0"/>
      <dgm:spPr/>
    </dgm:pt>
    <dgm:pt modelId="{42E906ED-C5B4-4614-8E95-B86EF835D51E}" type="pres">
      <dgm:prSet presAssocID="{EC9980F4-0F69-451F-9B7A-CFC3035E128C}" presName="bgRect" presStyleLbl="bgShp" presStyleIdx="2" presStyleCnt="6"/>
      <dgm:spPr/>
    </dgm:pt>
    <dgm:pt modelId="{B7986E27-94CC-4F81-825E-776166F41B1A}" type="pres">
      <dgm:prSet presAssocID="{EC9980F4-0F69-451F-9B7A-CFC3035E128C}"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Fork and knife"/>
        </a:ext>
      </dgm:extLst>
    </dgm:pt>
    <dgm:pt modelId="{4FFB56EA-550D-48C6-89E4-25665A06CEA4}" type="pres">
      <dgm:prSet presAssocID="{EC9980F4-0F69-451F-9B7A-CFC3035E128C}" presName="spaceRect" presStyleCnt="0"/>
      <dgm:spPr/>
    </dgm:pt>
    <dgm:pt modelId="{CD25414F-194D-49AC-9541-1F789D2968F8}" type="pres">
      <dgm:prSet presAssocID="{EC9980F4-0F69-451F-9B7A-CFC3035E128C}" presName="parTx" presStyleLbl="revTx" presStyleIdx="2" presStyleCnt="6">
        <dgm:presLayoutVars>
          <dgm:chMax val="0"/>
          <dgm:chPref val="0"/>
        </dgm:presLayoutVars>
      </dgm:prSet>
      <dgm:spPr/>
    </dgm:pt>
    <dgm:pt modelId="{116C8100-8F40-45BC-B92F-30ADFDC221D3}" type="pres">
      <dgm:prSet presAssocID="{42208C9A-F6AB-4DFF-9D4F-EFCC2B9F1B05}" presName="sibTrans" presStyleCnt="0"/>
      <dgm:spPr/>
    </dgm:pt>
    <dgm:pt modelId="{BFB0CF77-1171-4E1E-8B5A-2F28E72D10DA}" type="pres">
      <dgm:prSet presAssocID="{02B3B03C-ABC2-4EF0-980B-38C3CE00C1B3}" presName="compNode" presStyleCnt="0"/>
      <dgm:spPr/>
    </dgm:pt>
    <dgm:pt modelId="{A53C0295-3B34-4D98-8BC6-59982D93B9D6}" type="pres">
      <dgm:prSet presAssocID="{02B3B03C-ABC2-4EF0-980B-38C3CE00C1B3}" presName="bgRect" presStyleLbl="bgShp" presStyleIdx="3" presStyleCnt="6"/>
      <dgm:spPr/>
    </dgm:pt>
    <dgm:pt modelId="{C6B8C43D-F17B-4315-A8AA-C7C3A53344D8}" type="pres">
      <dgm:prSet presAssocID="{02B3B03C-ABC2-4EF0-980B-38C3CE00C1B3}"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F8A7673C-3135-4AB2-B757-5E02F664C7DD}" type="pres">
      <dgm:prSet presAssocID="{02B3B03C-ABC2-4EF0-980B-38C3CE00C1B3}" presName="spaceRect" presStyleCnt="0"/>
      <dgm:spPr/>
    </dgm:pt>
    <dgm:pt modelId="{0D930003-D267-4C97-B105-34CA2A1BC740}" type="pres">
      <dgm:prSet presAssocID="{02B3B03C-ABC2-4EF0-980B-38C3CE00C1B3}" presName="parTx" presStyleLbl="revTx" presStyleIdx="3" presStyleCnt="6">
        <dgm:presLayoutVars>
          <dgm:chMax val="0"/>
          <dgm:chPref val="0"/>
        </dgm:presLayoutVars>
      </dgm:prSet>
      <dgm:spPr/>
    </dgm:pt>
    <dgm:pt modelId="{DF0B62C6-D96B-4701-900B-F9476FDA93C8}" type="pres">
      <dgm:prSet presAssocID="{A60640DD-B1EE-4B77-9CCA-9BCCBCD0833F}" presName="sibTrans" presStyleCnt="0"/>
      <dgm:spPr/>
    </dgm:pt>
    <dgm:pt modelId="{4409E3F6-7826-48F9-864A-4AB86364BDFD}" type="pres">
      <dgm:prSet presAssocID="{CD8CA652-F497-4DB0-8727-19EBDC588D45}" presName="compNode" presStyleCnt="0"/>
      <dgm:spPr/>
    </dgm:pt>
    <dgm:pt modelId="{C9E7F77A-DF9F-45C8-AA9D-82C31941E5E8}" type="pres">
      <dgm:prSet presAssocID="{CD8CA652-F497-4DB0-8727-19EBDC588D45}" presName="bgRect" presStyleLbl="bgShp" presStyleIdx="4" presStyleCnt="6"/>
      <dgm:spPr/>
    </dgm:pt>
    <dgm:pt modelId="{157E2235-89AE-4A25-A465-191D91C2703A}" type="pres">
      <dgm:prSet presAssocID="{CD8CA652-F497-4DB0-8727-19EBDC588D45}"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Bank Check"/>
        </a:ext>
      </dgm:extLst>
    </dgm:pt>
    <dgm:pt modelId="{1B2F7264-0823-4D3F-A9D3-5E292AEFE127}" type="pres">
      <dgm:prSet presAssocID="{CD8CA652-F497-4DB0-8727-19EBDC588D45}" presName="spaceRect" presStyleCnt="0"/>
      <dgm:spPr/>
    </dgm:pt>
    <dgm:pt modelId="{EAA2AB72-3358-47B4-B7C4-122DF57D8A57}" type="pres">
      <dgm:prSet presAssocID="{CD8CA652-F497-4DB0-8727-19EBDC588D45}" presName="parTx" presStyleLbl="revTx" presStyleIdx="4" presStyleCnt="6">
        <dgm:presLayoutVars>
          <dgm:chMax val="0"/>
          <dgm:chPref val="0"/>
        </dgm:presLayoutVars>
      </dgm:prSet>
      <dgm:spPr/>
    </dgm:pt>
    <dgm:pt modelId="{84B1903C-B2B4-43BD-8F4E-2E7FA10E1AEE}" type="pres">
      <dgm:prSet presAssocID="{12A9D928-8411-4FAF-B27D-37262558158F}" presName="sibTrans" presStyleCnt="0"/>
      <dgm:spPr/>
    </dgm:pt>
    <dgm:pt modelId="{D5374780-11E7-4AA0-9AC9-5E28ED8209C3}" type="pres">
      <dgm:prSet presAssocID="{152DC615-77B2-4CC2-A586-9C316E3979C5}" presName="compNode" presStyleCnt="0"/>
      <dgm:spPr/>
    </dgm:pt>
    <dgm:pt modelId="{817DC481-E1F6-4B2A-9D4F-5E047FCC42DC}" type="pres">
      <dgm:prSet presAssocID="{152DC615-77B2-4CC2-A586-9C316E3979C5}" presName="bgRect" presStyleLbl="bgShp" presStyleIdx="5" presStyleCnt="6"/>
      <dgm:spPr/>
    </dgm:pt>
    <dgm:pt modelId="{AAE84300-B4EF-4FD8-92FE-E71D47F5D1D1}" type="pres">
      <dgm:prSet presAssocID="{152DC615-77B2-4CC2-A586-9C316E3979C5}"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uler"/>
        </a:ext>
      </dgm:extLst>
    </dgm:pt>
    <dgm:pt modelId="{A9A8A476-1B56-43E3-A28F-80A77714B82B}" type="pres">
      <dgm:prSet presAssocID="{152DC615-77B2-4CC2-A586-9C316E3979C5}" presName="spaceRect" presStyleCnt="0"/>
      <dgm:spPr/>
    </dgm:pt>
    <dgm:pt modelId="{5A678A64-A693-41E3-96DD-AC1429A677AE}" type="pres">
      <dgm:prSet presAssocID="{152DC615-77B2-4CC2-A586-9C316E3979C5}" presName="parTx" presStyleLbl="revTx" presStyleIdx="5" presStyleCnt="6">
        <dgm:presLayoutVars>
          <dgm:chMax val="0"/>
          <dgm:chPref val="0"/>
        </dgm:presLayoutVars>
      </dgm:prSet>
      <dgm:spPr/>
    </dgm:pt>
  </dgm:ptLst>
  <dgm:cxnLst>
    <dgm:cxn modelId="{F7A0B30B-5151-4E10-AA57-23069B6539D8}" type="presOf" srcId="{2D0D33DC-99FE-4190-80CF-3492A8A4A620}" destId="{4D1998FF-6DA4-4165-9BD6-4D0A509462E2}" srcOrd="0" destOrd="0" presId="urn:microsoft.com/office/officeart/2018/2/layout/IconVerticalSolidList"/>
    <dgm:cxn modelId="{18DECD0C-C2A8-4A8C-8491-CBC89EF10073}" srcId="{00DBED74-4C97-459B-856F-7050204721AC}" destId="{2D0D33DC-99FE-4190-80CF-3492A8A4A620}" srcOrd="1" destOrd="0" parTransId="{E45D5695-D540-4233-B701-FECD04026368}" sibTransId="{BAE2AEC2-2064-46CF-B7F4-9DC3CE62FD33}"/>
    <dgm:cxn modelId="{FA074729-2C66-4D37-A08B-064DB1734062}" type="presOf" srcId="{152DC615-77B2-4CC2-A586-9C316E3979C5}" destId="{5A678A64-A693-41E3-96DD-AC1429A677AE}" srcOrd="0" destOrd="0" presId="urn:microsoft.com/office/officeart/2018/2/layout/IconVerticalSolidList"/>
    <dgm:cxn modelId="{48533633-8563-4EB0-88A5-FB9DCFEFBD71}" type="presOf" srcId="{00DBED74-4C97-459B-856F-7050204721AC}" destId="{E5FDE7F0-4818-4E76-8411-6C8477719EB3}" srcOrd="0" destOrd="0" presId="urn:microsoft.com/office/officeart/2018/2/layout/IconVerticalSolidList"/>
    <dgm:cxn modelId="{23EB6262-5AF3-4959-88A4-EE608E61121D}" type="presOf" srcId="{02B3B03C-ABC2-4EF0-980B-38C3CE00C1B3}" destId="{0D930003-D267-4C97-B105-34CA2A1BC740}" srcOrd="0" destOrd="0" presId="urn:microsoft.com/office/officeart/2018/2/layout/IconVerticalSolidList"/>
    <dgm:cxn modelId="{AE004C62-99EF-4AA9-B05F-684E03AE4BC6}" type="presOf" srcId="{EC9980F4-0F69-451F-9B7A-CFC3035E128C}" destId="{CD25414F-194D-49AC-9541-1F789D2968F8}" srcOrd="0" destOrd="0" presId="urn:microsoft.com/office/officeart/2018/2/layout/IconVerticalSolidList"/>
    <dgm:cxn modelId="{CD2DBD6A-87C2-4498-B663-67BF6FD758F9}" srcId="{00DBED74-4C97-459B-856F-7050204721AC}" destId="{152DC615-77B2-4CC2-A586-9C316E3979C5}" srcOrd="5" destOrd="0" parTransId="{B27181B6-CAB6-4F24-9B16-AB6A125F83D2}" sibTransId="{BFCE58AE-F8E4-468A-96A7-4EAF5EC02C6C}"/>
    <dgm:cxn modelId="{5797F274-B1C2-4E5B-8269-C136FEA30BF8}" srcId="{00DBED74-4C97-459B-856F-7050204721AC}" destId="{EC9980F4-0F69-451F-9B7A-CFC3035E128C}" srcOrd="2" destOrd="0" parTransId="{6C5DED2B-3CEC-4B3F-B6AD-001052E50CEF}" sibTransId="{42208C9A-F6AB-4DFF-9D4F-EFCC2B9F1B05}"/>
    <dgm:cxn modelId="{C8C798AD-78FE-43AA-99F6-CEB73C10B02D}" srcId="{00DBED74-4C97-459B-856F-7050204721AC}" destId="{60055BCD-BDD2-47D9-8213-1B81FB91E6FE}" srcOrd="0" destOrd="0" parTransId="{A54D6F7C-DFA3-4CB6-BC97-93DECCDC62D3}" sibTransId="{261F29EE-A3EF-4C88-B407-1B1A053E917A}"/>
    <dgm:cxn modelId="{D984E2C7-A503-4CC4-AE0A-6466C264510B}" srcId="{00DBED74-4C97-459B-856F-7050204721AC}" destId="{02B3B03C-ABC2-4EF0-980B-38C3CE00C1B3}" srcOrd="3" destOrd="0" parTransId="{4C861764-EB04-4192-B9C9-2CF52D98BC45}" sibTransId="{A60640DD-B1EE-4B77-9CCA-9BCCBCD0833F}"/>
    <dgm:cxn modelId="{49E0BBDE-07C7-4531-80F3-7F0388730E64}" type="presOf" srcId="{60055BCD-BDD2-47D9-8213-1B81FB91E6FE}" destId="{4B804942-6703-44B8-8DD1-12886C9238EA}" srcOrd="0" destOrd="0" presId="urn:microsoft.com/office/officeart/2018/2/layout/IconVerticalSolidList"/>
    <dgm:cxn modelId="{4D95CEE8-C388-4BC6-906F-C6161191F775}" srcId="{00DBED74-4C97-459B-856F-7050204721AC}" destId="{CD8CA652-F497-4DB0-8727-19EBDC588D45}" srcOrd="4" destOrd="0" parTransId="{84D5F70C-98C4-4206-9DF0-23712B5CE18B}" sibTransId="{12A9D928-8411-4FAF-B27D-37262558158F}"/>
    <dgm:cxn modelId="{C1B630FB-364C-4966-9E54-3F4EF05AAE9E}" type="presOf" srcId="{CD8CA652-F497-4DB0-8727-19EBDC588D45}" destId="{EAA2AB72-3358-47B4-B7C4-122DF57D8A57}" srcOrd="0" destOrd="0" presId="urn:microsoft.com/office/officeart/2018/2/layout/IconVerticalSolidList"/>
    <dgm:cxn modelId="{25565E55-D7CD-4723-AB72-0D96197293D3}" type="presParOf" srcId="{E5FDE7F0-4818-4E76-8411-6C8477719EB3}" destId="{2774E054-B7C3-4A9E-8B07-ACDC5730A8E6}" srcOrd="0" destOrd="0" presId="urn:microsoft.com/office/officeart/2018/2/layout/IconVerticalSolidList"/>
    <dgm:cxn modelId="{63520E02-BC80-4AF8-A626-DFA1816E09F0}" type="presParOf" srcId="{2774E054-B7C3-4A9E-8B07-ACDC5730A8E6}" destId="{887E24D2-3CE9-4F4F-81B0-F56474115704}" srcOrd="0" destOrd="0" presId="urn:microsoft.com/office/officeart/2018/2/layout/IconVerticalSolidList"/>
    <dgm:cxn modelId="{D2F93FF8-4CBE-4557-9E7C-326E55275663}" type="presParOf" srcId="{2774E054-B7C3-4A9E-8B07-ACDC5730A8E6}" destId="{9BF7AD22-FCBC-4272-A6AC-41322D099415}" srcOrd="1" destOrd="0" presId="urn:microsoft.com/office/officeart/2018/2/layout/IconVerticalSolidList"/>
    <dgm:cxn modelId="{7018B68F-A376-4C19-87F1-053CC4888CA1}" type="presParOf" srcId="{2774E054-B7C3-4A9E-8B07-ACDC5730A8E6}" destId="{3609E7E6-8B6C-4839-9BD2-1C1655E8BC43}" srcOrd="2" destOrd="0" presId="urn:microsoft.com/office/officeart/2018/2/layout/IconVerticalSolidList"/>
    <dgm:cxn modelId="{9B1E1AC3-BF99-46D9-8A72-C686A1423E3D}" type="presParOf" srcId="{2774E054-B7C3-4A9E-8B07-ACDC5730A8E6}" destId="{4B804942-6703-44B8-8DD1-12886C9238EA}" srcOrd="3" destOrd="0" presId="urn:microsoft.com/office/officeart/2018/2/layout/IconVerticalSolidList"/>
    <dgm:cxn modelId="{5D04D82D-55AB-468B-8EEE-65355975F883}" type="presParOf" srcId="{E5FDE7F0-4818-4E76-8411-6C8477719EB3}" destId="{701EEC00-36E5-4741-A6FD-87111CA0225D}" srcOrd="1" destOrd="0" presId="urn:microsoft.com/office/officeart/2018/2/layout/IconVerticalSolidList"/>
    <dgm:cxn modelId="{A95672A4-BFCD-4CA4-B66C-03FCBB92D371}" type="presParOf" srcId="{E5FDE7F0-4818-4E76-8411-6C8477719EB3}" destId="{0D380699-3D12-4405-96EE-E8F7137F8448}" srcOrd="2" destOrd="0" presId="urn:microsoft.com/office/officeart/2018/2/layout/IconVerticalSolidList"/>
    <dgm:cxn modelId="{4B6F2B07-2BC9-48E0-A00C-7D0883C6605D}" type="presParOf" srcId="{0D380699-3D12-4405-96EE-E8F7137F8448}" destId="{571B745A-6D19-4047-B2BB-30AC44BE43C7}" srcOrd="0" destOrd="0" presId="urn:microsoft.com/office/officeart/2018/2/layout/IconVerticalSolidList"/>
    <dgm:cxn modelId="{E7F06C8F-EF0E-46D7-8CFD-60954A092516}" type="presParOf" srcId="{0D380699-3D12-4405-96EE-E8F7137F8448}" destId="{23D3C261-F7D4-4906-ACB2-8B4D95322B7A}" srcOrd="1" destOrd="0" presId="urn:microsoft.com/office/officeart/2018/2/layout/IconVerticalSolidList"/>
    <dgm:cxn modelId="{BF36C97E-DCD5-4697-8133-73028C2236DD}" type="presParOf" srcId="{0D380699-3D12-4405-96EE-E8F7137F8448}" destId="{FD665202-EABD-4D9D-BB60-C854A51EC04E}" srcOrd="2" destOrd="0" presId="urn:microsoft.com/office/officeart/2018/2/layout/IconVerticalSolidList"/>
    <dgm:cxn modelId="{66FF1F7C-DD3E-4918-AA18-444E60FEB06D}" type="presParOf" srcId="{0D380699-3D12-4405-96EE-E8F7137F8448}" destId="{4D1998FF-6DA4-4165-9BD6-4D0A509462E2}" srcOrd="3" destOrd="0" presId="urn:microsoft.com/office/officeart/2018/2/layout/IconVerticalSolidList"/>
    <dgm:cxn modelId="{EDFC0164-9E6F-42FA-86EF-DD6B6316F870}" type="presParOf" srcId="{E5FDE7F0-4818-4E76-8411-6C8477719EB3}" destId="{907EB1FE-1187-4CF2-A60A-2762F5D1F830}" srcOrd="3" destOrd="0" presId="urn:microsoft.com/office/officeart/2018/2/layout/IconVerticalSolidList"/>
    <dgm:cxn modelId="{AD71C83E-E050-4C5D-8D2A-860A7AE9B8F7}" type="presParOf" srcId="{E5FDE7F0-4818-4E76-8411-6C8477719EB3}" destId="{2AC06651-294E-4A98-802E-61706D0FB2B2}" srcOrd="4" destOrd="0" presId="urn:microsoft.com/office/officeart/2018/2/layout/IconVerticalSolidList"/>
    <dgm:cxn modelId="{0F0407F3-B89F-49DB-98CB-F83B03471F58}" type="presParOf" srcId="{2AC06651-294E-4A98-802E-61706D0FB2B2}" destId="{42E906ED-C5B4-4614-8E95-B86EF835D51E}" srcOrd="0" destOrd="0" presId="urn:microsoft.com/office/officeart/2018/2/layout/IconVerticalSolidList"/>
    <dgm:cxn modelId="{F5E18D52-92CC-4770-BCF2-E868DC3672C7}" type="presParOf" srcId="{2AC06651-294E-4A98-802E-61706D0FB2B2}" destId="{B7986E27-94CC-4F81-825E-776166F41B1A}" srcOrd="1" destOrd="0" presId="urn:microsoft.com/office/officeart/2018/2/layout/IconVerticalSolidList"/>
    <dgm:cxn modelId="{DABE08F7-84FA-4394-A3CA-7AC8FC23AE6A}" type="presParOf" srcId="{2AC06651-294E-4A98-802E-61706D0FB2B2}" destId="{4FFB56EA-550D-48C6-89E4-25665A06CEA4}" srcOrd="2" destOrd="0" presId="urn:microsoft.com/office/officeart/2018/2/layout/IconVerticalSolidList"/>
    <dgm:cxn modelId="{875726AE-B7F4-4006-B9F6-BE2AB0F12E91}" type="presParOf" srcId="{2AC06651-294E-4A98-802E-61706D0FB2B2}" destId="{CD25414F-194D-49AC-9541-1F789D2968F8}" srcOrd="3" destOrd="0" presId="urn:microsoft.com/office/officeart/2018/2/layout/IconVerticalSolidList"/>
    <dgm:cxn modelId="{BDFC9853-F5C2-4B9A-B15C-07B44498D2EF}" type="presParOf" srcId="{E5FDE7F0-4818-4E76-8411-6C8477719EB3}" destId="{116C8100-8F40-45BC-B92F-30ADFDC221D3}" srcOrd="5" destOrd="0" presId="urn:microsoft.com/office/officeart/2018/2/layout/IconVerticalSolidList"/>
    <dgm:cxn modelId="{84661677-0B37-40FD-94F9-5AA3E3741C86}" type="presParOf" srcId="{E5FDE7F0-4818-4E76-8411-6C8477719EB3}" destId="{BFB0CF77-1171-4E1E-8B5A-2F28E72D10DA}" srcOrd="6" destOrd="0" presId="urn:microsoft.com/office/officeart/2018/2/layout/IconVerticalSolidList"/>
    <dgm:cxn modelId="{51337B45-A7DC-4288-995B-A08FBFA0711C}" type="presParOf" srcId="{BFB0CF77-1171-4E1E-8B5A-2F28E72D10DA}" destId="{A53C0295-3B34-4D98-8BC6-59982D93B9D6}" srcOrd="0" destOrd="0" presId="urn:microsoft.com/office/officeart/2018/2/layout/IconVerticalSolidList"/>
    <dgm:cxn modelId="{00E60995-8788-4B72-A3FE-C2BFD54D44F8}" type="presParOf" srcId="{BFB0CF77-1171-4E1E-8B5A-2F28E72D10DA}" destId="{C6B8C43D-F17B-4315-A8AA-C7C3A53344D8}" srcOrd="1" destOrd="0" presId="urn:microsoft.com/office/officeart/2018/2/layout/IconVerticalSolidList"/>
    <dgm:cxn modelId="{06C34389-73F2-49CC-8073-A96DAFF54E24}" type="presParOf" srcId="{BFB0CF77-1171-4E1E-8B5A-2F28E72D10DA}" destId="{F8A7673C-3135-4AB2-B757-5E02F664C7DD}" srcOrd="2" destOrd="0" presId="urn:microsoft.com/office/officeart/2018/2/layout/IconVerticalSolidList"/>
    <dgm:cxn modelId="{27F3526D-AFAD-46B6-8627-1B3351E9310E}" type="presParOf" srcId="{BFB0CF77-1171-4E1E-8B5A-2F28E72D10DA}" destId="{0D930003-D267-4C97-B105-34CA2A1BC740}" srcOrd="3" destOrd="0" presId="urn:microsoft.com/office/officeart/2018/2/layout/IconVerticalSolidList"/>
    <dgm:cxn modelId="{5971C980-CAEF-4155-BC7A-183595B0880F}" type="presParOf" srcId="{E5FDE7F0-4818-4E76-8411-6C8477719EB3}" destId="{DF0B62C6-D96B-4701-900B-F9476FDA93C8}" srcOrd="7" destOrd="0" presId="urn:microsoft.com/office/officeart/2018/2/layout/IconVerticalSolidList"/>
    <dgm:cxn modelId="{CF053CA5-AB4E-4BA7-B29D-B267CB5D5B2C}" type="presParOf" srcId="{E5FDE7F0-4818-4E76-8411-6C8477719EB3}" destId="{4409E3F6-7826-48F9-864A-4AB86364BDFD}" srcOrd="8" destOrd="0" presId="urn:microsoft.com/office/officeart/2018/2/layout/IconVerticalSolidList"/>
    <dgm:cxn modelId="{50E6F5C8-808C-4CA6-AE5B-27A398E53207}" type="presParOf" srcId="{4409E3F6-7826-48F9-864A-4AB86364BDFD}" destId="{C9E7F77A-DF9F-45C8-AA9D-82C31941E5E8}" srcOrd="0" destOrd="0" presId="urn:microsoft.com/office/officeart/2018/2/layout/IconVerticalSolidList"/>
    <dgm:cxn modelId="{55937AEC-D829-406F-8DD8-1399F905FB88}" type="presParOf" srcId="{4409E3F6-7826-48F9-864A-4AB86364BDFD}" destId="{157E2235-89AE-4A25-A465-191D91C2703A}" srcOrd="1" destOrd="0" presId="urn:microsoft.com/office/officeart/2018/2/layout/IconVerticalSolidList"/>
    <dgm:cxn modelId="{163A3367-402B-41D1-B4D4-F38C4C465E77}" type="presParOf" srcId="{4409E3F6-7826-48F9-864A-4AB86364BDFD}" destId="{1B2F7264-0823-4D3F-A9D3-5E292AEFE127}" srcOrd="2" destOrd="0" presId="urn:microsoft.com/office/officeart/2018/2/layout/IconVerticalSolidList"/>
    <dgm:cxn modelId="{A45C0540-93E9-41E3-A998-4F0A4634252A}" type="presParOf" srcId="{4409E3F6-7826-48F9-864A-4AB86364BDFD}" destId="{EAA2AB72-3358-47B4-B7C4-122DF57D8A57}" srcOrd="3" destOrd="0" presId="urn:microsoft.com/office/officeart/2018/2/layout/IconVerticalSolidList"/>
    <dgm:cxn modelId="{A9BCF15A-A529-47AA-8ADD-8B32F8BF7419}" type="presParOf" srcId="{E5FDE7F0-4818-4E76-8411-6C8477719EB3}" destId="{84B1903C-B2B4-43BD-8F4E-2E7FA10E1AEE}" srcOrd="9" destOrd="0" presId="urn:microsoft.com/office/officeart/2018/2/layout/IconVerticalSolidList"/>
    <dgm:cxn modelId="{861DEE38-9610-4428-86AB-1614DE470EBC}" type="presParOf" srcId="{E5FDE7F0-4818-4E76-8411-6C8477719EB3}" destId="{D5374780-11E7-4AA0-9AC9-5E28ED8209C3}" srcOrd="10" destOrd="0" presId="urn:microsoft.com/office/officeart/2018/2/layout/IconVerticalSolidList"/>
    <dgm:cxn modelId="{19EBA398-1A36-4298-8EC3-B2E60610B250}" type="presParOf" srcId="{D5374780-11E7-4AA0-9AC9-5E28ED8209C3}" destId="{817DC481-E1F6-4B2A-9D4F-5E047FCC42DC}" srcOrd="0" destOrd="0" presId="urn:microsoft.com/office/officeart/2018/2/layout/IconVerticalSolidList"/>
    <dgm:cxn modelId="{9BFF4545-D180-4124-ADA1-A7B10F5EE7E2}" type="presParOf" srcId="{D5374780-11E7-4AA0-9AC9-5E28ED8209C3}" destId="{AAE84300-B4EF-4FD8-92FE-E71D47F5D1D1}" srcOrd="1" destOrd="0" presId="urn:microsoft.com/office/officeart/2018/2/layout/IconVerticalSolidList"/>
    <dgm:cxn modelId="{76FA9723-6DA7-48D5-A210-AC77AAB0D436}" type="presParOf" srcId="{D5374780-11E7-4AA0-9AC9-5E28ED8209C3}" destId="{A9A8A476-1B56-43E3-A28F-80A77714B82B}" srcOrd="2" destOrd="0" presId="urn:microsoft.com/office/officeart/2018/2/layout/IconVerticalSolidList"/>
    <dgm:cxn modelId="{37C33A51-3716-4249-8742-534B37295809}" type="presParOf" srcId="{D5374780-11E7-4AA0-9AC9-5E28ED8209C3}" destId="{5A678A64-A693-41E3-96DD-AC1429A677A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23AD02-FA38-4AE0-8277-45FB834B0F6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5454DF1-2E27-4651-B4DE-BA7797FD3AFF}">
      <dgm:prSet/>
      <dgm:spPr/>
      <dgm:t>
        <a:bodyPr/>
        <a:lstStyle/>
        <a:p>
          <a:pPr>
            <a:lnSpc>
              <a:spcPct val="100000"/>
            </a:lnSpc>
          </a:pPr>
          <a:r>
            <a:rPr lang="en-GB" dirty="0"/>
            <a:t>Monday 1</a:t>
          </a:r>
          <a:r>
            <a:rPr lang="en-GB" baseline="30000" dirty="0"/>
            <a:t>st</a:t>
          </a:r>
          <a:r>
            <a:rPr lang="en-GB" dirty="0"/>
            <a:t> February</a:t>
          </a:r>
          <a:endParaRPr lang="en-US" dirty="0"/>
        </a:p>
      </dgm:t>
    </dgm:pt>
    <dgm:pt modelId="{FF0BEFDB-9AB4-4A30-AB8D-44FC24D32564}" type="parTrans" cxnId="{62B4B3D4-5202-417D-AFDB-F681C46E901A}">
      <dgm:prSet/>
      <dgm:spPr/>
      <dgm:t>
        <a:bodyPr/>
        <a:lstStyle/>
        <a:p>
          <a:endParaRPr lang="en-US"/>
        </a:p>
      </dgm:t>
    </dgm:pt>
    <dgm:pt modelId="{C5CB13BB-B5E8-454B-8B23-1122A8D2DAF9}" type="sibTrans" cxnId="{62B4B3D4-5202-417D-AFDB-F681C46E901A}">
      <dgm:prSet/>
      <dgm:spPr/>
      <dgm:t>
        <a:bodyPr/>
        <a:lstStyle/>
        <a:p>
          <a:endParaRPr lang="en-US"/>
        </a:p>
      </dgm:t>
    </dgm:pt>
    <dgm:pt modelId="{D2677415-9470-43DB-B2F9-9FB6158BB52F}">
      <dgm:prSet/>
      <dgm:spPr/>
      <dgm:t>
        <a:bodyPr/>
        <a:lstStyle/>
        <a:p>
          <a:pPr>
            <a:lnSpc>
              <a:spcPct val="100000"/>
            </a:lnSpc>
          </a:pPr>
          <a:r>
            <a:rPr lang="en-GB" dirty="0"/>
            <a:t>Typical day: Medicines history/reconciliation, medicines review, counselling. Dispensing varies across hospitals, also opportunities to attend clinics.</a:t>
          </a:r>
          <a:endParaRPr lang="en-US" dirty="0"/>
        </a:p>
      </dgm:t>
    </dgm:pt>
    <dgm:pt modelId="{C1E29ABF-7555-48CC-AC5E-BA1E023D0574}" type="parTrans" cxnId="{1CFFD191-6A31-449C-9F3F-5FB97CFC11FC}">
      <dgm:prSet/>
      <dgm:spPr/>
      <dgm:t>
        <a:bodyPr/>
        <a:lstStyle/>
        <a:p>
          <a:endParaRPr lang="en-US"/>
        </a:p>
      </dgm:t>
    </dgm:pt>
    <dgm:pt modelId="{61B4DE81-37B6-451B-B297-D51E9F71D300}" type="sibTrans" cxnId="{1CFFD191-6A31-449C-9F3F-5FB97CFC11FC}">
      <dgm:prSet/>
      <dgm:spPr/>
      <dgm:t>
        <a:bodyPr/>
        <a:lstStyle/>
        <a:p>
          <a:endParaRPr lang="en-US"/>
        </a:p>
      </dgm:t>
    </dgm:pt>
    <dgm:pt modelId="{30CEC40C-1F76-4B4A-9915-576A9B985C6F}">
      <dgm:prSet/>
      <dgm:spPr/>
      <dgm:t>
        <a:bodyPr/>
        <a:lstStyle/>
        <a:p>
          <a:pPr>
            <a:lnSpc>
              <a:spcPct val="100000"/>
            </a:lnSpc>
          </a:pPr>
          <a:r>
            <a:rPr lang="en-GB" dirty="0"/>
            <a:t>DPP and ES: DPP oversees PPAs and PPP log, ES MPAs and appraisal. Both will support you throughout!</a:t>
          </a:r>
          <a:endParaRPr lang="en-US" dirty="0"/>
        </a:p>
      </dgm:t>
    </dgm:pt>
    <dgm:pt modelId="{FAB9F896-DFC6-490A-B286-0F3F733619D6}" type="sibTrans" cxnId="{C58EB266-D26E-48E6-A398-5FAA2D58BB4A}">
      <dgm:prSet/>
      <dgm:spPr/>
      <dgm:t>
        <a:bodyPr/>
        <a:lstStyle/>
        <a:p>
          <a:endParaRPr lang="en-US"/>
        </a:p>
      </dgm:t>
    </dgm:pt>
    <dgm:pt modelId="{606AFF6D-DECF-4554-A5FF-19EF972170A1}" type="parTrans" cxnId="{C58EB266-D26E-48E6-A398-5FAA2D58BB4A}">
      <dgm:prSet/>
      <dgm:spPr/>
      <dgm:t>
        <a:bodyPr/>
        <a:lstStyle/>
        <a:p>
          <a:endParaRPr lang="en-US"/>
        </a:p>
      </dgm:t>
    </dgm:pt>
    <dgm:pt modelId="{15255ECC-A2F7-4575-9A30-4A484BE5BBC0}" type="pres">
      <dgm:prSet presAssocID="{0223AD02-FA38-4AE0-8277-45FB834B0F63}" presName="root" presStyleCnt="0">
        <dgm:presLayoutVars>
          <dgm:dir/>
          <dgm:resizeHandles val="exact"/>
        </dgm:presLayoutVars>
      </dgm:prSet>
      <dgm:spPr/>
    </dgm:pt>
    <dgm:pt modelId="{6AF99D14-6DEB-48D2-9E7C-95912A75502B}" type="pres">
      <dgm:prSet presAssocID="{35454DF1-2E27-4651-B4DE-BA7797FD3AFF}" presName="compNode" presStyleCnt="0"/>
      <dgm:spPr/>
    </dgm:pt>
    <dgm:pt modelId="{39D22DCA-C27F-436F-BFB7-E6D742F4422A}" type="pres">
      <dgm:prSet presAssocID="{35454DF1-2E27-4651-B4DE-BA7797FD3AFF}" presName="bgRect" presStyleLbl="bgShp" presStyleIdx="0" presStyleCnt="3"/>
      <dgm:spPr/>
    </dgm:pt>
    <dgm:pt modelId="{A4406BF9-F2D5-4B17-AEFB-83D609C61E37}" type="pres">
      <dgm:prSet presAssocID="{35454DF1-2E27-4651-B4DE-BA7797FD3AFF}"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Daily Calendar"/>
        </a:ext>
      </dgm:extLst>
    </dgm:pt>
    <dgm:pt modelId="{0237BEF3-10DC-45C7-B066-F8D6F88643E8}" type="pres">
      <dgm:prSet presAssocID="{35454DF1-2E27-4651-B4DE-BA7797FD3AFF}" presName="spaceRect" presStyleCnt="0"/>
      <dgm:spPr/>
    </dgm:pt>
    <dgm:pt modelId="{F2BE54EF-C12C-4A7E-BFF1-4DBEB0036D75}" type="pres">
      <dgm:prSet presAssocID="{35454DF1-2E27-4651-B4DE-BA7797FD3AFF}" presName="parTx" presStyleLbl="revTx" presStyleIdx="0" presStyleCnt="3">
        <dgm:presLayoutVars>
          <dgm:chMax val="0"/>
          <dgm:chPref val="0"/>
        </dgm:presLayoutVars>
      </dgm:prSet>
      <dgm:spPr/>
    </dgm:pt>
    <dgm:pt modelId="{83FA20A1-D0F8-4BDA-8866-C7856994E87C}" type="pres">
      <dgm:prSet presAssocID="{C5CB13BB-B5E8-454B-8B23-1122A8D2DAF9}" presName="sibTrans" presStyleCnt="0"/>
      <dgm:spPr/>
    </dgm:pt>
    <dgm:pt modelId="{48F1C100-33B1-4FA5-8022-0E630864A029}" type="pres">
      <dgm:prSet presAssocID="{D2677415-9470-43DB-B2F9-9FB6158BB52F}" presName="compNode" presStyleCnt="0"/>
      <dgm:spPr/>
    </dgm:pt>
    <dgm:pt modelId="{8DFEE3BD-0E9B-4171-9F5F-9605A8613549}" type="pres">
      <dgm:prSet presAssocID="{D2677415-9470-43DB-B2F9-9FB6158BB52F}" presName="bgRect" presStyleLbl="bgShp" presStyleIdx="1" presStyleCnt="3"/>
      <dgm:spPr/>
    </dgm:pt>
    <dgm:pt modelId="{66207573-2B4B-4448-9D74-1C5BCDB8F9C1}" type="pres">
      <dgm:prSet presAssocID="{D2677415-9470-43DB-B2F9-9FB6158BB52F}"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dicine"/>
        </a:ext>
      </dgm:extLst>
    </dgm:pt>
    <dgm:pt modelId="{AC70C659-22B8-407B-B516-DF1365DA2654}" type="pres">
      <dgm:prSet presAssocID="{D2677415-9470-43DB-B2F9-9FB6158BB52F}" presName="spaceRect" presStyleCnt="0"/>
      <dgm:spPr/>
    </dgm:pt>
    <dgm:pt modelId="{D52467EC-F7B4-461C-A309-15AFA4D1B636}" type="pres">
      <dgm:prSet presAssocID="{D2677415-9470-43DB-B2F9-9FB6158BB52F}" presName="parTx" presStyleLbl="revTx" presStyleIdx="1" presStyleCnt="3">
        <dgm:presLayoutVars>
          <dgm:chMax val="0"/>
          <dgm:chPref val="0"/>
        </dgm:presLayoutVars>
      </dgm:prSet>
      <dgm:spPr/>
    </dgm:pt>
    <dgm:pt modelId="{1348E903-C8BD-48BE-AF9A-C67F806FA205}" type="pres">
      <dgm:prSet presAssocID="{61B4DE81-37B6-451B-B297-D51E9F71D300}" presName="sibTrans" presStyleCnt="0"/>
      <dgm:spPr/>
    </dgm:pt>
    <dgm:pt modelId="{CEF94B20-481A-4AB5-A9B7-83D501FFBAE0}" type="pres">
      <dgm:prSet presAssocID="{30CEC40C-1F76-4B4A-9915-576A9B985C6F}" presName="compNode" presStyleCnt="0"/>
      <dgm:spPr/>
    </dgm:pt>
    <dgm:pt modelId="{C9086A02-524B-4F31-B94F-79881B37509D}" type="pres">
      <dgm:prSet presAssocID="{30CEC40C-1F76-4B4A-9915-576A9B985C6F}" presName="bgRect" presStyleLbl="bgShp" presStyleIdx="2" presStyleCnt="3"/>
      <dgm:spPr/>
    </dgm:pt>
    <dgm:pt modelId="{F7B18247-3894-424A-8092-9E01FD10D0CA}" type="pres">
      <dgm:prSet presAssocID="{30CEC40C-1F76-4B4A-9915-576A9B985C6F}"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Electrician"/>
        </a:ext>
      </dgm:extLst>
    </dgm:pt>
    <dgm:pt modelId="{107FF7D4-1E0B-4EBF-8622-22C25A50FA72}" type="pres">
      <dgm:prSet presAssocID="{30CEC40C-1F76-4B4A-9915-576A9B985C6F}" presName="spaceRect" presStyleCnt="0"/>
      <dgm:spPr/>
    </dgm:pt>
    <dgm:pt modelId="{2968D60C-0371-447F-91E3-9D9939489E89}" type="pres">
      <dgm:prSet presAssocID="{30CEC40C-1F76-4B4A-9915-576A9B985C6F}" presName="parTx" presStyleLbl="revTx" presStyleIdx="2" presStyleCnt="3">
        <dgm:presLayoutVars>
          <dgm:chMax val="0"/>
          <dgm:chPref val="0"/>
        </dgm:presLayoutVars>
      </dgm:prSet>
      <dgm:spPr/>
    </dgm:pt>
  </dgm:ptLst>
  <dgm:cxnLst>
    <dgm:cxn modelId="{83874D01-CFC7-4365-9D1A-17C7B01EC7DC}" type="presOf" srcId="{30CEC40C-1F76-4B4A-9915-576A9B985C6F}" destId="{2968D60C-0371-447F-91E3-9D9939489E89}" srcOrd="0" destOrd="0" presId="urn:microsoft.com/office/officeart/2018/2/layout/IconVerticalSolidList"/>
    <dgm:cxn modelId="{91E2951A-169E-4A8A-9D47-618257B22495}" type="presOf" srcId="{0223AD02-FA38-4AE0-8277-45FB834B0F63}" destId="{15255ECC-A2F7-4575-9A30-4A484BE5BBC0}" srcOrd="0" destOrd="0" presId="urn:microsoft.com/office/officeart/2018/2/layout/IconVerticalSolidList"/>
    <dgm:cxn modelId="{0E79682E-9423-4A44-9BA2-01A904EDF685}" type="presOf" srcId="{D2677415-9470-43DB-B2F9-9FB6158BB52F}" destId="{D52467EC-F7B4-461C-A309-15AFA4D1B636}" srcOrd="0" destOrd="0" presId="urn:microsoft.com/office/officeart/2018/2/layout/IconVerticalSolidList"/>
    <dgm:cxn modelId="{C58EB266-D26E-48E6-A398-5FAA2D58BB4A}" srcId="{0223AD02-FA38-4AE0-8277-45FB834B0F63}" destId="{30CEC40C-1F76-4B4A-9915-576A9B985C6F}" srcOrd="2" destOrd="0" parTransId="{606AFF6D-DECF-4554-A5FF-19EF972170A1}" sibTransId="{FAB9F896-DFC6-490A-B286-0F3F733619D6}"/>
    <dgm:cxn modelId="{B7AF465A-229C-4738-8026-A5D1BBC37EC8}" type="presOf" srcId="{35454DF1-2E27-4651-B4DE-BA7797FD3AFF}" destId="{F2BE54EF-C12C-4A7E-BFF1-4DBEB0036D75}" srcOrd="0" destOrd="0" presId="urn:microsoft.com/office/officeart/2018/2/layout/IconVerticalSolidList"/>
    <dgm:cxn modelId="{1CFFD191-6A31-449C-9F3F-5FB97CFC11FC}" srcId="{0223AD02-FA38-4AE0-8277-45FB834B0F63}" destId="{D2677415-9470-43DB-B2F9-9FB6158BB52F}" srcOrd="1" destOrd="0" parTransId="{C1E29ABF-7555-48CC-AC5E-BA1E023D0574}" sibTransId="{61B4DE81-37B6-451B-B297-D51E9F71D300}"/>
    <dgm:cxn modelId="{62B4B3D4-5202-417D-AFDB-F681C46E901A}" srcId="{0223AD02-FA38-4AE0-8277-45FB834B0F63}" destId="{35454DF1-2E27-4651-B4DE-BA7797FD3AFF}" srcOrd="0" destOrd="0" parTransId="{FF0BEFDB-9AB4-4A30-AB8D-44FC24D32564}" sibTransId="{C5CB13BB-B5E8-454B-8B23-1122A8D2DAF9}"/>
    <dgm:cxn modelId="{0B140424-EF66-458C-B4D2-1EC7D0CF8830}" type="presParOf" srcId="{15255ECC-A2F7-4575-9A30-4A484BE5BBC0}" destId="{6AF99D14-6DEB-48D2-9E7C-95912A75502B}" srcOrd="0" destOrd="0" presId="urn:microsoft.com/office/officeart/2018/2/layout/IconVerticalSolidList"/>
    <dgm:cxn modelId="{FC6B7FB3-DE24-43B3-AE61-19217B8EBE9D}" type="presParOf" srcId="{6AF99D14-6DEB-48D2-9E7C-95912A75502B}" destId="{39D22DCA-C27F-436F-BFB7-E6D742F4422A}" srcOrd="0" destOrd="0" presId="urn:microsoft.com/office/officeart/2018/2/layout/IconVerticalSolidList"/>
    <dgm:cxn modelId="{4255CC56-5BB4-4F95-8D04-48B1269299B0}" type="presParOf" srcId="{6AF99D14-6DEB-48D2-9E7C-95912A75502B}" destId="{A4406BF9-F2D5-4B17-AEFB-83D609C61E37}" srcOrd="1" destOrd="0" presId="urn:microsoft.com/office/officeart/2018/2/layout/IconVerticalSolidList"/>
    <dgm:cxn modelId="{65E65FC9-6884-4B1D-9B07-AA2B3B38289F}" type="presParOf" srcId="{6AF99D14-6DEB-48D2-9E7C-95912A75502B}" destId="{0237BEF3-10DC-45C7-B066-F8D6F88643E8}" srcOrd="2" destOrd="0" presId="urn:microsoft.com/office/officeart/2018/2/layout/IconVerticalSolidList"/>
    <dgm:cxn modelId="{679A698C-7855-4D09-AC96-3447C73EE902}" type="presParOf" srcId="{6AF99D14-6DEB-48D2-9E7C-95912A75502B}" destId="{F2BE54EF-C12C-4A7E-BFF1-4DBEB0036D75}" srcOrd="3" destOrd="0" presId="urn:microsoft.com/office/officeart/2018/2/layout/IconVerticalSolidList"/>
    <dgm:cxn modelId="{6F29F783-9AD1-43B1-B554-D382921C2265}" type="presParOf" srcId="{15255ECC-A2F7-4575-9A30-4A484BE5BBC0}" destId="{83FA20A1-D0F8-4BDA-8866-C7856994E87C}" srcOrd="1" destOrd="0" presId="urn:microsoft.com/office/officeart/2018/2/layout/IconVerticalSolidList"/>
    <dgm:cxn modelId="{D1E3ED1B-2607-4AEB-AC9B-2F12FC3E929D}" type="presParOf" srcId="{15255ECC-A2F7-4575-9A30-4A484BE5BBC0}" destId="{48F1C100-33B1-4FA5-8022-0E630864A029}" srcOrd="2" destOrd="0" presId="urn:microsoft.com/office/officeart/2018/2/layout/IconVerticalSolidList"/>
    <dgm:cxn modelId="{5FC00870-0D3F-4EDE-88A7-3B9A1792A406}" type="presParOf" srcId="{48F1C100-33B1-4FA5-8022-0E630864A029}" destId="{8DFEE3BD-0E9B-4171-9F5F-9605A8613549}" srcOrd="0" destOrd="0" presId="urn:microsoft.com/office/officeart/2018/2/layout/IconVerticalSolidList"/>
    <dgm:cxn modelId="{92B1633C-26A7-4D2D-B097-6A80BE6D67AE}" type="presParOf" srcId="{48F1C100-33B1-4FA5-8022-0E630864A029}" destId="{66207573-2B4B-4448-9D74-1C5BCDB8F9C1}" srcOrd="1" destOrd="0" presId="urn:microsoft.com/office/officeart/2018/2/layout/IconVerticalSolidList"/>
    <dgm:cxn modelId="{D89B79D7-8015-4939-9F78-1529C0BD64DA}" type="presParOf" srcId="{48F1C100-33B1-4FA5-8022-0E630864A029}" destId="{AC70C659-22B8-407B-B516-DF1365DA2654}" srcOrd="2" destOrd="0" presId="urn:microsoft.com/office/officeart/2018/2/layout/IconVerticalSolidList"/>
    <dgm:cxn modelId="{667F4ED3-C72B-4D51-9B6C-A0AE9D936224}" type="presParOf" srcId="{48F1C100-33B1-4FA5-8022-0E630864A029}" destId="{D52467EC-F7B4-461C-A309-15AFA4D1B636}" srcOrd="3" destOrd="0" presId="urn:microsoft.com/office/officeart/2018/2/layout/IconVerticalSolidList"/>
    <dgm:cxn modelId="{3282407B-CEA0-4E19-B683-701D6C531104}" type="presParOf" srcId="{15255ECC-A2F7-4575-9A30-4A484BE5BBC0}" destId="{1348E903-C8BD-48BE-AF9A-C67F806FA205}" srcOrd="3" destOrd="0" presId="urn:microsoft.com/office/officeart/2018/2/layout/IconVerticalSolidList"/>
    <dgm:cxn modelId="{DB1C2FAC-6D4D-458C-A5FE-3315806EBD96}" type="presParOf" srcId="{15255ECC-A2F7-4575-9A30-4A484BE5BBC0}" destId="{CEF94B20-481A-4AB5-A9B7-83D501FFBAE0}" srcOrd="4" destOrd="0" presId="urn:microsoft.com/office/officeart/2018/2/layout/IconVerticalSolidList"/>
    <dgm:cxn modelId="{A3BA5FCE-11E9-40D8-A24A-7DCCA6FC5749}" type="presParOf" srcId="{CEF94B20-481A-4AB5-A9B7-83D501FFBAE0}" destId="{C9086A02-524B-4F31-B94F-79881B37509D}" srcOrd="0" destOrd="0" presId="urn:microsoft.com/office/officeart/2018/2/layout/IconVerticalSolidList"/>
    <dgm:cxn modelId="{28A5FD2B-15B0-4628-8A4E-42BFE18D9142}" type="presParOf" srcId="{CEF94B20-481A-4AB5-A9B7-83D501FFBAE0}" destId="{F7B18247-3894-424A-8092-9E01FD10D0CA}" srcOrd="1" destOrd="0" presId="urn:microsoft.com/office/officeart/2018/2/layout/IconVerticalSolidList"/>
    <dgm:cxn modelId="{69D1B57C-7329-4C40-853E-F6B2B0661E43}" type="presParOf" srcId="{CEF94B20-481A-4AB5-A9B7-83D501FFBAE0}" destId="{107FF7D4-1E0B-4EBF-8622-22C25A50FA72}" srcOrd="2" destOrd="0" presId="urn:microsoft.com/office/officeart/2018/2/layout/IconVerticalSolidList"/>
    <dgm:cxn modelId="{F8776E52-8E32-478F-B5B8-4805624C07DE}" type="presParOf" srcId="{CEF94B20-481A-4AB5-A9B7-83D501FFBAE0}" destId="{2968D60C-0371-447F-91E3-9D9939489E8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121BC3-F197-4848-A401-B7FB54A571E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4BC1FDF-1D41-44CB-9C19-D616C99DDC37}">
      <dgm:prSet/>
      <dgm:spPr/>
      <dgm:t>
        <a:bodyPr/>
        <a:lstStyle/>
        <a:p>
          <a:pPr>
            <a:lnSpc>
              <a:spcPct val="100000"/>
            </a:lnSpc>
          </a:pPr>
          <a:r>
            <a:rPr lang="en-GB"/>
            <a:t>PPAs can be </a:t>
          </a:r>
          <a:r>
            <a:rPr lang="en-GB" b="1" u="sng"/>
            <a:t>much longer </a:t>
          </a:r>
          <a:r>
            <a:rPr lang="en-GB"/>
            <a:t>than MPAs, start these and your PPP log </a:t>
          </a:r>
          <a:r>
            <a:rPr lang="en-GB" b="1" u="sng"/>
            <a:t>as soon as you can and allow plenty of time.</a:t>
          </a:r>
          <a:endParaRPr lang="en-US" b="1" u="sng"/>
        </a:p>
      </dgm:t>
    </dgm:pt>
    <dgm:pt modelId="{7E1BBA1B-3A24-48F4-B820-FD02D6B50D28}" type="parTrans" cxnId="{A3CB75A3-660D-44D8-AC01-3074A4F0B66C}">
      <dgm:prSet/>
      <dgm:spPr/>
      <dgm:t>
        <a:bodyPr/>
        <a:lstStyle/>
        <a:p>
          <a:endParaRPr lang="en-US"/>
        </a:p>
      </dgm:t>
    </dgm:pt>
    <dgm:pt modelId="{3CABD52A-E63B-4839-968E-0E78060AFB1B}" type="sibTrans" cxnId="{A3CB75A3-660D-44D8-AC01-3074A4F0B66C}">
      <dgm:prSet/>
      <dgm:spPr/>
      <dgm:t>
        <a:bodyPr/>
        <a:lstStyle/>
        <a:p>
          <a:endParaRPr lang="en-US"/>
        </a:p>
      </dgm:t>
    </dgm:pt>
    <dgm:pt modelId="{0CF0A8E2-810D-4136-AB53-FEDA5A35E987}">
      <dgm:prSet/>
      <dgm:spPr/>
      <dgm:t>
        <a:bodyPr/>
        <a:lstStyle/>
        <a:p>
          <a:pPr>
            <a:lnSpc>
              <a:spcPct val="100000"/>
            </a:lnSpc>
          </a:pPr>
          <a:r>
            <a:rPr lang="en-GB" b="1" u="sng"/>
            <a:t>PPA4: </a:t>
          </a:r>
          <a:r>
            <a:rPr lang="en-GB"/>
            <a:t>Detailed account of prescribing consultation, single </a:t>
          </a:r>
          <a:r>
            <a:rPr lang="en-GB" b="1" u="sng"/>
            <a:t>largest piece of work </a:t>
          </a:r>
          <a:r>
            <a:rPr lang="en-GB"/>
            <a:t>for portfolio.</a:t>
          </a:r>
          <a:endParaRPr lang="en-US"/>
        </a:p>
      </dgm:t>
    </dgm:pt>
    <dgm:pt modelId="{2B75DE74-1BA8-4CD1-80E3-9928AC48E3BA}" type="parTrans" cxnId="{3EE5D114-8820-4B2A-8E2F-65C7292B3389}">
      <dgm:prSet/>
      <dgm:spPr/>
      <dgm:t>
        <a:bodyPr/>
        <a:lstStyle/>
        <a:p>
          <a:endParaRPr lang="en-US"/>
        </a:p>
      </dgm:t>
    </dgm:pt>
    <dgm:pt modelId="{93192761-7018-4F96-82F1-3F2734EE9BBD}" type="sibTrans" cxnId="{3EE5D114-8820-4B2A-8E2F-65C7292B3389}">
      <dgm:prSet/>
      <dgm:spPr/>
      <dgm:t>
        <a:bodyPr/>
        <a:lstStyle/>
        <a:p>
          <a:endParaRPr lang="en-US"/>
        </a:p>
      </dgm:t>
    </dgm:pt>
    <dgm:pt modelId="{68CB8682-44F6-4522-B9DC-5B7BB3C5C1FA}">
      <dgm:prSet/>
      <dgm:spPr/>
      <dgm:t>
        <a:bodyPr/>
        <a:lstStyle/>
        <a:p>
          <a:pPr>
            <a:lnSpc>
              <a:spcPct val="100000"/>
            </a:lnSpc>
          </a:pPr>
          <a:r>
            <a:rPr lang="en-GB"/>
            <a:t>PPAs can become major focus, </a:t>
          </a:r>
          <a:r>
            <a:rPr lang="en-GB" b="1" u="sng"/>
            <a:t>remember MPAs too </a:t>
          </a:r>
          <a:r>
            <a:rPr lang="en-GB"/>
            <a:t>and plan with ES.</a:t>
          </a:r>
          <a:endParaRPr lang="en-US"/>
        </a:p>
      </dgm:t>
    </dgm:pt>
    <dgm:pt modelId="{83174649-7500-499A-84D2-D2FD4B740449}" type="parTrans" cxnId="{DF6E935D-4863-4424-9A75-568BAE3FF847}">
      <dgm:prSet/>
      <dgm:spPr/>
      <dgm:t>
        <a:bodyPr/>
        <a:lstStyle/>
        <a:p>
          <a:endParaRPr lang="en-US"/>
        </a:p>
      </dgm:t>
    </dgm:pt>
    <dgm:pt modelId="{BE20B31F-B72E-409A-9571-EECEC3A3981E}" type="sibTrans" cxnId="{DF6E935D-4863-4424-9A75-568BAE3FF847}">
      <dgm:prSet/>
      <dgm:spPr/>
      <dgm:t>
        <a:bodyPr/>
        <a:lstStyle/>
        <a:p>
          <a:endParaRPr lang="en-US"/>
        </a:p>
      </dgm:t>
    </dgm:pt>
    <dgm:pt modelId="{78494B55-3E52-49B2-BCA5-E65327441DA0}">
      <dgm:prSet/>
      <dgm:spPr/>
      <dgm:t>
        <a:bodyPr/>
        <a:lstStyle/>
        <a:p>
          <a:pPr>
            <a:lnSpc>
              <a:spcPct val="100000"/>
            </a:lnSpc>
          </a:pPr>
          <a:r>
            <a:rPr lang="en-GB"/>
            <a:t>Check </a:t>
          </a:r>
          <a:r>
            <a:rPr lang="en-GB" b="1" u="sng"/>
            <a:t>dress code </a:t>
          </a:r>
          <a:r>
            <a:rPr lang="en-GB"/>
            <a:t>before starting: Some allow smart casual </a:t>
          </a:r>
          <a:r>
            <a:rPr lang="en-GB" b="1" u="sng"/>
            <a:t>and scrubs not always provided </a:t>
          </a:r>
          <a:r>
            <a:rPr lang="en-GB"/>
            <a:t>by hospital trust.</a:t>
          </a:r>
          <a:endParaRPr lang="en-US"/>
        </a:p>
      </dgm:t>
    </dgm:pt>
    <dgm:pt modelId="{5903C8DD-9892-4CF9-8E8F-6F12D56E1518}" type="parTrans" cxnId="{5AEC7F1B-036A-4A68-B23F-1950ECA04F46}">
      <dgm:prSet/>
      <dgm:spPr/>
      <dgm:t>
        <a:bodyPr/>
        <a:lstStyle/>
        <a:p>
          <a:endParaRPr lang="en-US"/>
        </a:p>
      </dgm:t>
    </dgm:pt>
    <dgm:pt modelId="{FFA3C20A-52FF-496A-82F8-676ACF8625AA}" type="sibTrans" cxnId="{5AEC7F1B-036A-4A68-B23F-1950ECA04F46}">
      <dgm:prSet/>
      <dgm:spPr/>
      <dgm:t>
        <a:bodyPr/>
        <a:lstStyle/>
        <a:p>
          <a:endParaRPr lang="en-US"/>
        </a:p>
      </dgm:t>
    </dgm:pt>
    <dgm:pt modelId="{8D7CD4A6-AA15-445E-A9FE-7D98FC35D5DB}">
      <dgm:prSet/>
      <dgm:spPr/>
      <dgm:t>
        <a:bodyPr/>
        <a:lstStyle/>
        <a:p>
          <a:pPr>
            <a:lnSpc>
              <a:spcPct val="100000"/>
            </a:lnSpc>
          </a:pPr>
          <a:r>
            <a:rPr lang="en-GB"/>
            <a:t>Make sure to set aside and </a:t>
          </a:r>
          <a:r>
            <a:rPr lang="en-GB" b="1" u="sng"/>
            <a:t>book annual leave for exam </a:t>
          </a:r>
          <a:r>
            <a:rPr lang="en-GB"/>
            <a:t>as soon as you can.</a:t>
          </a:r>
          <a:endParaRPr lang="en-US"/>
        </a:p>
      </dgm:t>
    </dgm:pt>
    <dgm:pt modelId="{4161E52F-AD5B-41C9-94DF-A30DED0F5B39}" type="parTrans" cxnId="{DD60951D-0ED7-4EF6-900F-2E74392C8E7D}">
      <dgm:prSet/>
      <dgm:spPr/>
      <dgm:t>
        <a:bodyPr/>
        <a:lstStyle/>
        <a:p>
          <a:endParaRPr lang="en-US"/>
        </a:p>
      </dgm:t>
    </dgm:pt>
    <dgm:pt modelId="{C83452F7-1106-4DFA-960D-5B39F3889B8A}" type="sibTrans" cxnId="{DD60951D-0ED7-4EF6-900F-2E74392C8E7D}">
      <dgm:prSet/>
      <dgm:spPr/>
      <dgm:t>
        <a:bodyPr/>
        <a:lstStyle/>
        <a:p>
          <a:endParaRPr lang="en-US"/>
        </a:p>
      </dgm:t>
    </dgm:pt>
    <dgm:pt modelId="{E6EE79A3-CF49-444D-AB3A-8C2F39E42D95}" type="pres">
      <dgm:prSet presAssocID="{0C121BC3-F197-4848-A401-B7FB54A571E1}" presName="root" presStyleCnt="0">
        <dgm:presLayoutVars>
          <dgm:dir/>
          <dgm:resizeHandles val="exact"/>
        </dgm:presLayoutVars>
      </dgm:prSet>
      <dgm:spPr/>
    </dgm:pt>
    <dgm:pt modelId="{7E31E088-8EDC-4715-B14C-6784A2A865F9}" type="pres">
      <dgm:prSet presAssocID="{A4BC1FDF-1D41-44CB-9C19-D616C99DDC37}" presName="compNode" presStyleCnt="0"/>
      <dgm:spPr/>
    </dgm:pt>
    <dgm:pt modelId="{BB1214F5-D822-40BE-B948-6900A5B0B349}" type="pres">
      <dgm:prSet presAssocID="{A4BC1FDF-1D41-44CB-9C19-D616C99DDC37}" presName="bgRect" presStyleLbl="bgShp" presStyleIdx="0" presStyleCnt="5"/>
      <dgm:spPr/>
    </dgm:pt>
    <dgm:pt modelId="{E8C340AB-049C-46AC-9D8B-2D1C80014720}" type="pres">
      <dgm:prSet presAssocID="{A4BC1FDF-1D41-44CB-9C19-D616C99DDC37}"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Welder"/>
        </a:ext>
      </dgm:extLst>
    </dgm:pt>
    <dgm:pt modelId="{1E65AF2C-0D42-478B-86D0-1337D80ADF58}" type="pres">
      <dgm:prSet presAssocID="{A4BC1FDF-1D41-44CB-9C19-D616C99DDC37}" presName="spaceRect" presStyleCnt="0"/>
      <dgm:spPr/>
    </dgm:pt>
    <dgm:pt modelId="{D4C3EF2B-E3A4-4A1A-9435-4B8B57431263}" type="pres">
      <dgm:prSet presAssocID="{A4BC1FDF-1D41-44CB-9C19-D616C99DDC37}" presName="parTx" presStyleLbl="revTx" presStyleIdx="0" presStyleCnt="5">
        <dgm:presLayoutVars>
          <dgm:chMax val="0"/>
          <dgm:chPref val="0"/>
        </dgm:presLayoutVars>
      </dgm:prSet>
      <dgm:spPr/>
    </dgm:pt>
    <dgm:pt modelId="{1225FC84-A66C-491F-A72A-17706920C067}" type="pres">
      <dgm:prSet presAssocID="{3CABD52A-E63B-4839-968E-0E78060AFB1B}" presName="sibTrans" presStyleCnt="0"/>
      <dgm:spPr/>
    </dgm:pt>
    <dgm:pt modelId="{5DE3B14D-3722-4AEA-8D54-4AF9E1363948}" type="pres">
      <dgm:prSet presAssocID="{0CF0A8E2-810D-4136-AB53-FEDA5A35E987}" presName="compNode" presStyleCnt="0"/>
      <dgm:spPr/>
    </dgm:pt>
    <dgm:pt modelId="{9FEA62D2-E46B-4D3D-A218-E97701DD8686}" type="pres">
      <dgm:prSet presAssocID="{0CF0A8E2-810D-4136-AB53-FEDA5A35E987}" presName="bgRect" presStyleLbl="bgShp" presStyleIdx="1" presStyleCnt="5"/>
      <dgm:spPr/>
    </dgm:pt>
    <dgm:pt modelId="{7BFCB763-7835-40E2-875B-F550DDDAEE76}" type="pres">
      <dgm:prSet presAssocID="{0CF0A8E2-810D-4136-AB53-FEDA5A35E987}"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spital"/>
        </a:ext>
      </dgm:extLst>
    </dgm:pt>
    <dgm:pt modelId="{0272CD83-11FC-4E53-8387-3073F79509EE}" type="pres">
      <dgm:prSet presAssocID="{0CF0A8E2-810D-4136-AB53-FEDA5A35E987}" presName="spaceRect" presStyleCnt="0"/>
      <dgm:spPr/>
    </dgm:pt>
    <dgm:pt modelId="{71510157-BDDC-4AD2-9E51-80C2A123D5F0}" type="pres">
      <dgm:prSet presAssocID="{0CF0A8E2-810D-4136-AB53-FEDA5A35E987}" presName="parTx" presStyleLbl="revTx" presStyleIdx="1" presStyleCnt="5">
        <dgm:presLayoutVars>
          <dgm:chMax val="0"/>
          <dgm:chPref val="0"/>
        </dgm:presLayoutVars>
      </dgm:prSet>
      <dgm:spPr/>
    </dgm:pt>
    <dgm:pt modelId="{17F741A5-643D-4941-A631-0BF29FD69A08}" type="pres">
      <dgm:prSet presAssocID="{93192761-7018-4F96-82F1-3F2734EE9BBD}" presName="sibTrans" presStyleCnt="0"/>
      <dgm:spPr/>
    </dgm:pt>
    <dgm:pt modelId="{4D81348E-27E7-46E0-B6A6-B04D484497E2}" type="pres">
      <dgm:prSet presAssocID="{68CB8682-44F6-4522-B9DC-5B7BB3C5C1FA}" presName="compNode" presStyleCnt="0"/>
      <dgm:spPr/>
    </dgm:pt>
    <dgm:pt modelId="{4A48C49D-9CAF-47F0-9108-4054E96A7BEF}" type="pres">
      <dgm:prSet presAssocID="{68CB8682-44F6-4522-B9DC-5B7BB3C5C1FA}" presName="bgRect" presStyleLbl="bgShp" presStyleIdx="2" presStyleCnt="5"/>
      <dgm:spPr/>
    </dgm:pt>
    <dgm:pt modelId="{E8FC577B-737E-4B3A-9258-AF30BB921887}" type="pres">
      <dgm:prSet presAssocID="{68CB8682-44F6-4522-B9DC-5B7BB3C5C1FA}"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laybook"/>
        </a:ext>
      </dgm:extLst>
    </dgm:pt>
    <dgm:pt modelId="{94CE6995-BAF1-4BF8-A153-AD8CFE5AA83E}" type="pres">
      <dgm:prSet presAssocID="{68CB8682-44F6-4522-B9DC-5B7BB3C5C1FA}" presName="spaceRect" presStyleCnt="0"/>
      <dgm:spPr/>
    </dgm:pt>
    <dgm:pt modelId="{FB506F22-429B-466E-86DB-A3833B85BBB7}" type="pres">
      <dgm:prSet presAssocID="{68CB8682-44F6-4522-B9DC-5B7BB3C5C1FA}" presName="parTx" presStyleLbl="revTx" presStyleIdx="2" presStyleCnt="5">
        <dgm:presLayoutVars>
          <dgm:chMax val="0"/>
          <dgm:chPref val="0"/>
        </dgm:presLayoutVars>
      </dgm:prSet>
      <dgm:spPr/>
    </dgm:pt>
    <dgm:pt modelId="{E74BEBFB-CCF6-4F3E-818F-B56E71C53660}" type="pres">
      <dgm:prSet presAssocID="{BE20B31F-B72E-409A-9571-EECEC3A3981E}" presName="sibTrans" presStyleCnt="0"/>
      <dgm:spPr/>
    </dgm:pt>
    <dgm:pt modelId="{1C0D6BA8-BA10-4EB6-A38D-E2949C53BAAE}" type="pres">
      <dgm:prSet presAssocID="{78494B55-3E52-49B2-BCA5-E65327441DA0}" presName="compNode" presStyleCnt="0"/>
      <dgm:spPr/>
    </dgm:pt>
    <dgm:pt modelId="{6417008F-74A2-4D11-9CD4-C55BD79E4C5F}" type="pres">
      <dgm:prSet presAssocID="{78494B55-3E52-49B2-BCA5-E65327441DA0}" presName="bgRect" presStyleLbl="bgShp" presStyleIdx="3" presStyleCnt="5"/>
      <dgm:spPr/>
    </dgm:pt>
    <dgm:pt modelId="{87391311-E52A-459F-8A48-FB3B6DB6B507}" type="pres">
      <dgm:prSet presAssocID="{78494B55-3E52-49B2-BCA5-E65327441DA0}"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uit"/>
        </a:ext>
      </dgm:extLst>
    </dgm:pt>
    <dgm:pt modelId="{8E4825F8-D127-4363-8442-9FCB9F2F1A3A}" type="pres">
      <dgm:prSet presAssocID="{78494B55-3E52-49B2-BCA5-E65327441DA0}" presName="spaceRect" presStyleCnt="0"/>
      <dgm:spPr/>
    </dgm:pt>
    <dgm:pt modelId="{05F4B376-EAC2-4D28-B036-BC3DFBDE64B0}" type="pres">
      <dgm:prSet presAssocID="{78494B55-3E52-49B2-BCA5-E65327441DA0}" presName="parTx" presStyleLbl="revTx" presStyleIdx="3" presStyleCnt="5">
        <dgm:presLayoutVars>
          <dgm:chMax val="0"/>
          <dgm:chPref val="0"/>
        </dgm:presLayoutVars>
      </dgm:prSet>
      <dgm:spPr/>
    </dgm:pt>
    <dgm:pt modelId="{A1955912-4DB1-4EC4-B3C2-7984E923A24A}" type="pres">
      <dgm:prSet presAssocID="{FFA3C20A-52FF-496A-82F8-676ACF8625AA}" presName="sibTrans" presStyleCnt="0"/>
      <dgm:spPr/>
    </dgm:pt>
    <dgm:pt modelId="{A3A836B1-1AAB-4150-9BB6-CD45280E581B}" type="pres">
      <dgm:prSet presAssocID="{8D7CD4A6-AA15-445E-A9FE-7D98FC35D5DB}" presName="compNode" presStyleCnt="0"/>
      <dgm:spPr/>
    </dgm:pt>
    <dgm:pt modelId="{2B85C31B-116F-4E2C-9913-2A34AF95B3AF}" type="pres">
      <dgm:prSet presAssocID="{8D7CD4A6-AA15-445E-A9FE-7D98FC35D5DB}" presName="bgRect" presStyleLbl="bgShp" presStyleIdx="4" presStyleCnt="5"/>
      <dgm:spPr/>
    </dgm:pt>
    <dgm:pt modelId="{F381B552-E732-4A0B-806D-2D05FE3F5B3E}" type="pres">
      <dgm:prSet presAssocID="{8D7CD4A6-AA15-445E-A9FE-7D98FC35D5DB}"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Books"/>
        </a:ext>
      </dgm:extLst>
    </dgm:pt>
    <dgm:pt modelId="{17CA9D88-F879-49B9-A022-5DABF6FA71E5}" type="pres">
      <dgm:prSet presAssocID="{8D7CD4A6-AA15-445E-A9FE-7D98FC35D5DB}" presName="spaceRect" presStyleCnt="0"/>
      <dgm:spPr/>
    </dgm:pt>
    <dgm:pt modelId="{341FEB57-FB50-406D-9BD3-99DC00AE6416}" type="pres">
      <dgm:prSet presAssocID="{8D7CD4A6-AA15-445E-A9FE-7D98FC35D5DB}" presName="parTx" presStyleLbl="revTx" presStyleIdx="4" presStyleCnt="5">
        <dgm:presLayoutVars>
          <dgm:chMax val="0"/>
          <dgm:chPref val="0"/>
        </dgm:presLayoutVars>
      </dgm:prSet>
      <dgm:spPr/>
    </dgm:pt>
  </dgm:ptLst>
  <dgm:cxnLst>
    <dgm:cxn modelId="{3EE5D114-8820-4B2A-8E2F-65C7292B3389}" srcId="{0C121BC3-F197-4848-A401-B7FB54A571E1}" destId="{0CF0A8E2-810D-4136-AB53-FEDA5A35E987}" srcOrd="1" destOrd="0" parTransId="{2B75DE74-1BA8-4CD1-80E3-9928AC48E3BA}" sibTransId="{93192761-7018-4F96-82F1-3F2734EE9BBD}"/>
    <dgm:cxn modelId="{5AEC7F1B-036A-4A68-B23F-1950ECA04F46}" srcId="{0C121BC3-F197-4848-A401-B7FB54A571E1}" destId="{78494B55-3E52-49B2-BCA5-E65327441DA0}" srcOrd="3" destOrd="0" parTransId="{5903C8DD-9892-4CF9-8E8F-6F12D56E1518}" sibTransId="{FFA3C20A-52FF-496A-82F8-676ACF8625AA}"/>
    <dgm:cxn modelId="{DD60951D-0ED7-4EF6-900F-2E74392C8E7D}" srcId="{0C121BC3-F197-4848-A401-B7FB54A571E1}" destId="{8D7CD4A6-AA15-445E-A9FE-7D98FC35D5DB}" srcOrd="4" destOrd="0" parTransId="{4161E52F-AD5B-41C9-94DF-A30DED0F5B39}" sibTransId="{C83452F7-1106-4DFA-960D-5B39F3889B8A}"/>
    <dgm:cxn modelId="{DF6E935D-4863-4424-9A75-568BAE3FF847}" srcId="{0C121BC3-F197-4848-A401-B7FB54A571E1}" destId="{68CB8682-44F6-4522-B9DC-5B7BB3C5C1FA}" srcOrd="2" destOrd="0" parTransId="{83174649-7500-499A-84D2-D2FD4B740449}" sibTransId="{BE20B31F-B72E-409A-9571-EECEC3A3981E}"/>
    <dgm:cxn modelId="{0FEA8846-350F-4931-9CF3-3FFBC069C974}" type="presOf" srcId="{A4BC1FDF-1D41-44CB-9C19-D616C99DDC37}" destId="{D4C3EF2B-E3A4-4A1A-9435-4B8B57431263}" srcOrd="0" destOrd="0" presId="urn:microsoft.com/office/officeart/2018/2/layout/IconVerticalSolidList"/>
    <dgm:cxn modelId="{0F68C55A-5520-4A5D-B84B-895AFE055D3B}" type="presOf" srcId="{68CB8682-44F6-4522-B9DC-5B7BB3C5C1FA}" destId="{FB506F22-429B-466E-86DB-A3833B85BBB7}" srcOrd="0" destOrd="0" presId="urn:microsoft.com/office/officeart/2018/2/layout/IconVerticalSolidList"/>
    <dgm:cxn modelId="{FF83DE7C-1DF0-4C24-BDD7-EC25BF2D6F92}" type="presOf" srcId="{78494B55-3E52-49B2-BCA5-E65327441DA0}" destId="{05F4B376-EAC2-4D28-B036-BC3DFBDE64B0}" srcOrd="0" destOrd="0" presId="urn:microsoft.com/office/officeart/2018/2/layout/IconVerticalSolidList"/>
    <dgm:cxn modelId="{4AD43A80-DAFF-4E11-8F58-E37B8E3ADF91}" type="presOf" srcId="{8D7CD4A6-AA15-445E-A9FE-7D98FC35D5DB}" destId="{341FEB57-FB50-406D-9BD3-99DC00AE6416}" srcOrd="0" destOrd="0" presId="urn:microsoft.com/office/officeart/2018/2/layout/IconVerticalSolidList"/>
    <dgm:cxn modelId="{A3CB75A3-660D-44D8-AC01-3074A4F0B66C}" srcId="{0C121BC3-F197-4848-A401-B7FB54A571E1}" destId="{A4BC1FDF-1D41-44CB-9C19-D616C99DDC37}" srcOrd="0" destOrd="0" parTransId="{7E1BBA1B-3A24-48F4-B820-FD02D6B50D28}" sibTransId="{3CABD52A-E63B-4839-968E-0E78060AFB1B}"/>
    <dgm:cxn modelId="{3CC711DC-2BE8-4ED3-8847-94D43ED42ABA}" type="presOf" srcId="{0C121BC3-F197-4848-A401-B7FB54A571E1}" destId="{E6EE79A3-CF49-444D-AB3A-8C2F39E42D95}" srcOrd="0" destOrd="0" presId="urn:microsoft.com/office/officeart/2018/2/layout/IconVerticalSolidList"/>
    <dgm:cxn modelId="{6E5691DE-377B-4F5E-8178-7B90324AD985}" type="presOf" srcId="{0CF0A8E2-810D-4136-AB53-FEDA5A35E987}" destId="{71510157-BDDC-4AD2-9E51-80C2A123D5F0}" srcOrd="0" destOrd="0" presId="urn:microsoft.com/office/officeart/2018/2/layout/IconVerticalSolidList"/>
    <dgm:cxn modelId="{A0456198-45F0-40EA-81A9-CB8B8BB542DC}" type="presParOf" srcId="{E6EE79A3-CF49-444D-AB3A-8C2F39E42D95}" destId="{7E31E088-8EDC-4715-B14C-6784A2A865F9}" srcOrd="0" destOrd="0" presId="urn:microsoft.com/office/officeart/2018/2/layout/IconVerticalSolidList"/>
    <dgm:cxn modelId="{21EF1F28-12AC-40DB-BD20-99896084242F}" type="presParOf" srcId="{7E31E088-8EDC-4715-B14C-6784A2A865F9}" destId="{BB1214F5-D822-40BE-B948-6900A5B0B349}" srcOrd="0" destOrd="0" presId="urn:microsoft.com/office/officeart/2018/2/layout/IconVerticalSolidList"/>
    <dgm:cxn modelId="{CDE45F9A-D6FD-47BB-BA1E-F878F4803774}" type="presParOf" srcId="{7E31E088-8EDC-4715-B14C-6784A2A865F9}" destId="{E8C340AB-049C-46AC-9D8B-2D1C80014720}" srcOrd="1" destOrd="0" presId="urn:microsoft.com/office/officeart/2018/2/layout/IconVerticalSolidList"/>
    <dgm:cxn modelId="{B3086030-A18C-4CED-9DC7-01191D455FC2}" type="presParOf" srcId="{7E31E088-8EDC-4715-B14C-6784A2A865F9}" destId="{1E65AF2C-0D42-478B-86D0-1337D80ADF58}" srcOrd="2" destOrd="0" presId="urn:microsoft.com/office/officeart/2018/2/layout/IconVerticalSolidList"/>
    <dgm:cxn modelId="{D37538FE-97D5-416E-8B4B-37D21B7A4999}" type="presParOf" srcId="{7E31E088-8EDC-4715-B14C-6784A2A865F9}" destId="{D4C3EF2B-E3A4-4A1A-9435-4B8B57431263}" srcOrd="3" destOrd="0" presId="urn:microsoft.com/office/officeart/2018/2/layout/IconVerticalSolidList"/>
    <dgm:cxn modelId="{04F5E58F-276A-4F89-977C-BB7C120656AD}" type="presParOf" srcId="{E6EE79A3-CF49-444D-AB3A-8C2F39E42D95}" destId="{1225FC84-A66C-491F-A72A-17706920C067}" srcOrd="1" destOrd="0" presId="urn:microsoft.com/office/officeart/2018/2/layout/IconVerticalSolidList"/>
    <dgm:cxn modelId="{997C7221-353E-4931-806E-83F14F216446}" type="presParOf" srcId="{E6EE79A3-CF49-444D-AB3A-8C2F39E42D95}" destId="{5DE3B14D-3722-4AEA-8D54-4AF9E1363948}" srcOrd="2" destOrd="0" presId="urn:microsoft.com/office/officeart/2018/2/layout/IconVerticalSolidList"/>
    <dgm:cxn modelId="{A3A103E5-1DAE-4A46-A99E-8822D8F66BC8}" type="presParOf" srcId="{5DE3B14D-3722-4AEA-8D54-4AF9E1363948}" destId="{9FEA62D2-E46B-4D3D-A218-E97701DD8686}" srcOrd="0" destOrd="0" presId="urn:microsoft.com/office/officeart/2018/2/layout/IconVerticalSolidList"/>
    <dgm:cxn modelId="{3400D8D7-5369-477D-90F0-EAA8A24A7483}" type="presParOf" srcId="{5DE3B14D-3722-4AEA-8D54-4AF9E1363948}" destId="{7BFCB763-7835-40E2-875B-F550DDDAEE76}" srcOrd="1" destOrd="0" presId="urn:microsoft.com/office/officeart/2018/2/layout/IconVerticalSolidList"/>
    <dgm:cxn modelId="{14FF4060-974E-4354-897A-50C7FE2A65F1}" type="presParOf" srcId="{5DE3B14D-3722-4AEA-8D54-4AF9E1363948}" destId="{0272CD83-11FC-4E53-8387-3073F79509EE}" srcOrd="2" destOrd="0" presId="urn:microsoft.com/office/officeart/2018/2/layout/IconVerticalSolidList"/>
    <dgm:cxn modelId="{82B89D47-7B46-44BA-873A-8179B6599316}" type="presParOf" srcId="{5DE3B14D-3722-4AEA-8D54-4AF9E1363948}" destId="{71510157-BDDC-4AD2-9E51-80C2A123D5F0}" srcOrd="3" destOrd="0" presId="urn:microsoft.com/office/officeart/2018/2/layout/IconVerticalSolidList"/>
    <dgm:cxn modelId="{EBFD4863-7445-45D7-9A8B-5DE56A62E9B7}" type="presParOf" srcId="{E6EE79A3-CF49-444D-AB3A-8C2F39E42D95}" destId="{17F741A5-643D-4941-A631-0BF29FD69A08}" srcOrd="3" destOrd="0" presId="urn:microsoft.com/office/officeart/2018/2/layout/IconVerticalSolidList"/>
    <dgm:cxn modelId="{9401C8D9-615B-45E5-82DB-63450ED31DB2}" type="presParOf" srcId="{E6EE79A3-CF49-444D-AB3A-8C2F39E42D95}" destId="{4D81348E-27E7-46E0-B6A6-B04D484497E2}" srcOrd="4" destOrd="0" presId="urn:microsoft.com/office/officeart/2018/2/layout/IconVerticalSolidList"/>
    <dgm:cxn modelId="{D9651370-621E-4139-8771-93502CD54FEF}" type="presParOf" srcId="{4D81348E-27E7-46E0-B6A6-B04D484497E2}" destId="{4A48C49D-9CAF-47F0-9108-4054E96A7BEF}" srcOrd="0" destOrd="0" presId="urn:microsoft.com/office/officeart/2018/2/layout/IconVerticalSolidList"/>
    <dgm:cxn modelId="{AB9C54DD-D56E-4232-A566-29E4B8405921}" type="presParOf" srcId="{4D81348E-27E7-46E0-B6A6-B04D484497E2}" destId="{E8FC577B-737E-4B3A-9258-AF30BB921887}" srcOrd="1" destOrd="0" presId="urn:microsoft.com/office/officeart/2018/2/layout/IconVerticalSolidList"/>
    <dgm:cxn modelId="{5084ECE1-C7A2-4E9B-8007-6B5FF71E659F}" type="presParOf" srcId="{4D81348E-27E7-46E0-B6A6-B04D484497E2}" destId="{94CE6995-BAF1-4BF8-A153-AD8CFE5AA83E}" srcOrd="2" destOrd="0" presId="urn:microsoft.com/office/officeart/2018/2/layout/IconVerticalSolidList"/>
    <dgm:cxn modelId="{ED953482-EACB-4C4F-A43C-A67DD859759E}" type="presParOf" srcId="{4D81348E-27E7-46E0-B6A6-B04D484497E2}" destId="{FB506F22-429B-466E-86DB-A3833B85BBB7}" srcOrd="3" destOrd="0" presId="urn:microsoft.com/office/officeart/2018/2/layout/IconVerticalSolidList"/>
    <dgm:cxn modelId="{45D0D303-E7AE-4949-811E-680A4F4CF4ED}" type="presParOf" srcId="{E6EE79A3-CF49-444D-AB3A-8C2F39E42D95}" destId="{E74BEBFB-CCF6-4F3E-818F-B56E71C53660}" srcOrd="5" destOrd="0" presId="urn:microsoft.com/office/officeart/2018/2/layout/IconVerticalSolidList"/>
    <dgm:cxn modelId="{4A4A0783-C37B-4F50-B799-705DAA80E61D}" type="presParOf" srcId="{E6EE79A3-CF49-444D-AB3A-8C2F39E42D95}" destId="{1C0D6BA8-BA10-4EB6-A38D-E2949C53BAAE}" srcOrd="6" destOrd="0" presId="urn:microsoft.com/office/officeart/2018/2/layout/IconVerticalSolidList"/>
    <dgm:cxn modelId="{42BCFB6D-6547-49C0-8296-EC29CE9D037B}" type="presParOf" srcId="{1C0D6BA8-BA10-4EB6-A38D-E2949C53BAAE}" destId="{6417008F-74A2-4D11-9CD4-C55BD79E4C5F}" srcOrd="0" destOrd="0" presId="urn:microsoft.com/office/officeart/2018/2/layout/IconVerticalSolidList"/>
    <dgm:cxn modelId="{0AE2B966-D7CF-4560-9583-9D7B6D4DBFA2}" type="presParOf" srcId="{1C0D6BA8-BA10-4EB6-A38D-E2949C53BAAE}" destId="{87391311-E52A-459F-8A48-FB3B6DB6B507}" srcOrd="1" destOrd="0" presId="urn:microsoft.com/office/officeart/2018/2/layout/IconVerticalSolidList"/>
    <dgm:cxn modelId="{6843B0A1-C7BC-49E8-AD1D-0D6083A0B1E5}" type="presParOf" srcId="{1C0D6BA8-BA10-4EB6-A38D-E2949C53BAAE}" destId="{8E4825F8-D127-4363-8442-9FCB9F2F1A3A}" srcOrd="2" destOrd="0" presId="urn:microsoft.com/office/officeart/2018/2/layout/IconVerticalSolidList"/>
    <dgm:cxn modelId="{B74784D3-BA68-4CDE-86C1-11E7400022EF}" type="presParOf" srcId="{1C0D6BA8-BA10-4EB6-A38D-E2949C53BAAE}" destId="{05F4B376-EAC2-4D28-B036-BC3DFBDE64B0}" srcOrd="3" destOrd="0" presId="urn:microsoft.com/office/officeart/2018/2/layout/IconVerticalSolidList"/>
    <dgm:cxn modelId="{950E2E3F-894F-49E8-84C1-6663F279AA89}" type="presParOf" srcId="{E6EE79A3-CF49-444D-AB3A-8C2F39E42D95}" destId="{A1955912-4DB1-4EC4-B3C2-7984E923A24A}" srcOrd="7" destOrd="0" presId="urn:microsoft.com/office/officeart/2018/2/layout/IconVerticalSolidList"/>
    <dgm:cxn modelId="{87CA8DE9-4FFA-4EF3-9543-995509A51B60}" type="presParOf" srcId="{E6EE79A3-CF49-444D-AB3A-8C2F39E42D95}" destId="{A3A836B1-1AAB-4150-9BB6-CD45280E581B}" srcOrd="8" destOrd="0" presId="urn:microsoft.com/office/officeart/2018/2/layout/IconVerticalSolidList"/>
    <dgm:cxn modelId="{646B7746-8CA6-4BA9-8308-55BB79408C5D}" type="presParOf" srcId="{A3A836B1-1AAB-4150-9BB6-CD45280E581B}" destId="{2B85C31B-116F-4E2C-9913-2A34AF95B3AF}" srcOrd="0" destOrd="0" presId="urn:microsoft.com/office/officeart/2018/2/layout/IconVerticalSolidList"/>
    <dgm:cxn modelId="{C5B8CF62-C561-4D99-829D-36503B0C0583}" type="presParOf" srcId="{A3A836B1-1AAB-4150-9BB6-CD45280E581B}" destId="{F381B552-E732-4A0B-806D-2D05FE3F5B3E}" srcOrd="1" destOrd="0" presId="urn:microsoft.com/office/officeart/2018/2/layout/IconVerticalSolidList"/>
    <dgm:cxn modelId="{03B2DCD7-69AE-4682-9D07-E87372830E18}" type="presParOf" srcId="{A3A836B1-1AAB-4150-9BB6-CD45280E581B}" destId="{17CA9D88-F879-49B9-A022-5DABF6FA71E5}" srcOrd="2" destOrd="0" presId="urn:microsoft.com/office/officeart/2018/2/layout/IconVerticalSolidList"/>
    <dgm:cxn modelId="{2C04DCAF-93E8-4412-BFA2-A74AAD6F94B9}" type="presParOf" srcId="{A3A836B1-1AAB-4150-9BB6-CD45280E581B}" destId="{341FEB57-FB50-406D-9BD3-99DC00AE641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E3DC0E5-021E-466C-B26A-2D0F998C8A65}"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DA4BC52-2B41-48F8-8A4C-33980CB59975}">
      <dgm:prSet/>
      <dgm:spPr/>
      <dgm:t>
        <a:bodyPr/>
        <a:lstStyle/>
        <a:p>
          <a:r>
            <a:rPr lang="en-GB"/>
            <a:t>FTY is a tough year: Often first year of full-time work, along with portfolio and exam revision.</a:t>
          </a:r>
          <a:endParaRPr lang="en-US"/>
        </a:p>
      </dgm:t>
    </dgm:pt>
    <dgm:pt modelId="{692E5474-9848-463D-8E51-3508B23F18A1}" type="parTrans" cxnId="{190B9C14-144D-4B82-A93F-5939C8F7175A}">
      <dgm:prSet/>
      <dgm:spPr/>
      <dgm:t>
        <a:bodyPr/>
        <a:lstStyle/>
        <a:p>
          <a:endParaRPr lang="en-US"/>
        </a:p>
      </dgm:t>
    </dgm:pt>
    <dgm:pt modelId="{4241E351-E995-4A40-8C83-7CF849B6E1EC}" type="sibTrans" cxnId="{190B9C14-144D-4B82-A93F-5939C8F7175A}">
      <dgm:prSet/>
      <dgm:spPr/>
      <dgm:t>
        <a:bodyPr/>
        <a:lstStyle/>
        <a:p>
          <a:endParaRPr lang="en-US"/>
        </a:p>
      </dgm:t>
    </dgm:pt>
    <dgm:pt modelId="{348574FF-B110-4931-BD81-BEEF79A12E4E}">
      <dgm:prSet/>
      <dgm:spPr/>
      <dgm:t>
        <a:bodyPr/>
        <a:lstStyle/>
        <a:p>
          <a:r>
            <a:rPr lang="en-GB"/>
            <a:t>Give yourself regular breaks from FTY and Pharmacy e.g. Saturday or a couple of evenings a week.</a:t>
          </a:r>
          <a:endParaRPr lang="en-US"/>
        </a:p>
      </dgm:t>
    </dgm:pt>
    <dgm:pt modelId="{6C8C697E-8C81-4D71-B9E2-997FD0E40D2F}" type="parTrans" cxnId="{D1FE4A06-D20D-4DEC-848B-B2C77EFC6E77}">
      <dgm:prSet/>
      <dgm:spPr/>
      <dgm:t>
        <a:bodyPr/>
        <a:lstStyle/>
        <a:p>
          <a:endParaRPr lang="en-US"/>
        </a:p>
      </dgm:t>
    </dgm:pt>
    <dgm:pt modelId="{C9A48C47-3161-4F31-816E-61728DB16065}" type="sibTrans" cxnId="{D1FE4A06-D20D-4DEC-848B-B2C77EFC6E77}">
      <dgm:prSet/>
      <dgm:spPr/>
      <dgm:t>
        <a:bodyPr/>
        <a:lstStyle/>
        <a:p>
          <a:endParaRPr lang="en-US"/>
        </a:p>
      </dgm:t>
    </dgm:pt>
    <dgm:pt modelId="{6D0F1110-2C7F-4709-98FB-6E3D130D6001}">
      <dgm:prSet/>
      <dgm:spPr/>
      <dgm:t>
        <a:bodyPr/>
        <a:lstStyle/>
        <a:p>
          <a:r>
            <a:rPr lang="en-GB"/>
            <a:t>Spend time with friends and family</a:t>
          </a:r>
          <a:endParaRPr lang="en-US"/>
        </a:p>
      </dgm:t>
    </dgm:pt>
    <dgm:pt modelId="{CF53BEB2-7C54-4075-A5A5-4BB9A487ED66}" type="parTrans" cxnId="{DDAA110F-7D82-4B69-ACFB-5386CED73D4A}">
      <dgm:prSet/>
      <dgm:spPr/>
      <dgm:t>
        <a:bodyPr/>
        <a:lstStyle/>
        <a:p>
          <a:endParaRPr lang="en-US"/>
        </a:p>
      </dgm:t>
    </dgm:pt>
    <dgm:pt modelId="{A20B7938-5B27-4E27-B411-A5B78ED37260}" type="sibTrans" cxnId="{DDAA110F-7D82-4B69-ACFB-5386CED73D4A}">
      <dgm:prSet/>
      <dgm:spPr/>
      <dgm:t>
        <a:bodyPr/>
        <a:lstStyle/>
        <a:p>
          <a:endParaRPr lang="en-US"/>
        </a:p>
      </dgm:t>
    </dgm:pt>
    <dgm:pt modelId="{4E7ED82A-7C05-4767-809E-840A54A690FC}">
      <dgm:prSet/>
      <dgm:spPr/>
      <dgm:t>
        <a:bodyPr/>
        <a:lstStyle/>
        <a:p>
          <a:r>
            <a:rPr lang="en-GB"/>
            <a:t>Keep in touch with fellow FTYs and friends from University</a:t>
          </a:r>
          <a:endParaRPr lang="en-US"/>
        </a:p>
      </dgm:t>
    </dgm:pt>
    <dgm:pt modelId="{F53E2FD4-1DB3-4B6C-B35A-E1C74A7E5D88}" type="parTrans" cxnId="{AE9C40CF-BF94-4C6D-8DD3-AD587A1C3557}">
      <dgm:prSet/>
      <dgm:spPr/>
      <dgm:t>
        <a:bodyPr/>
        <a:lstStyle/>
        <a:p>
          <a:endParaRPr lang="en-US"/>
        </a:p>
      </dgm:t>
    </dgm:pt>
    <dgm:pt modelId="{99F9C0BB-FB6B-446A-B968-163C569D2B31}" type="sibTrans" cxnId="{AE9C40CF-BF94-4C6D-8DD3-AD587A1C3557}">
      <dgm:prSet/>
      <dgm:spPr/>
      <dgm:t>
        <a:bodyPr/>
        <a:lstStyle/>
        <a:p>
          <a:endParaRPr lang="en-US"/>
        </a:p>
      </dgm:t>
    </dgm:pt>
    <dgm:pt modelId="{2D17A299-946D-44DA-9558-7FF6B92C5BCA}">
      <dgm:prSet/>
      <dgm:spPr/>
      <dgm:t>
        <a:bodyPr/>
        <a:lstStyle/>
        <a:p>
          <a:r>
            <a:rPr lang="en-GB"/>
            <a:t>Be kind to yourself: Some days can feel worse than others, you’re probably doing a lot better than you realise!</a:t>
          </a:r>
          <a:endParaRPr lang="en-US"/>
        </a:p>
      </dgm:t>
    </dgm:pt>
    <dgm:pt modelId="{97CE03CA-1B70-4F3A-8A8C-5E57092016D2}" type="parTrans" cxnId="{79720CEC-C2A3-4640-8C44-C4BDBC75B8E2}">
      <dgm:prSet/>
      <dgm:spPr/>
      <dgm:t>
        <a:bodyPr/>
        <a:lstStyle/>
        <a:p>
          <a:endParaRPr lang="en-US"/>
        </a:p>
      </dgm:t>
    </dgm:pt>
    <dgm:pt modelId="{9D126F38-839D-48BD-93B4-54EF290680CB}" type="sibTrans" cxnId="{79720CEC-C2A3-4640-8C44-C4BDBC75B8E2}">
      <dgm:prSet/>
      <dgm:spPr/>
      <dgm:t>
        <a:bodyPr/>
        <a:lstStyle/>
        <a:p>
          <a:endParaRPr lang="en-US"/>
        </a:p>
      </dgm:t>
    </dgm:pt>
    <dgm:pt modelId="{7964252D-CC4F-440A-96A9-63900071E2F0}" type="pres">
      <dgm:prSet presAssocID="{6E3DC0E5-021E-466C-B26A-2D0F998C8A65}" presName="linear" presStyleCnt="0">
        <dgm:presLayoutVars>
          <dgm:animLvl val="lvl"/>
          <dgm:resizeHandles val="exact"/>
        </dgm:presLayoutVars>
      </dgm:prSet>
      <dgm:spPr/>
    </dgm:pt>
    <dgm:pt modelId="{9D74CB2F-E62E-47C0-B2AC-D6D93514D7C4}" type="pres">
      <dgm:prSet presAssocID="{CDA4BC52-2B41-48F8-8A4C-33980CB59975}" presName="parentText" presStyleLbl="node1" presStyleIdx="0" presStyleCnt="5">
        <dgm:presLayoutVars>
          <dgm:chMax val="0"/>
          <dgm:bulletEnabled val="1"/>
        </dgm:presLayoutVars>
      </dgm:prSet>
      <dgm:spPr/>
    </dgm:pt>
    <dgm:pt modelId="{6A16C7E6-414C-4464-BA2B-7307E1F69146}" type="pres">
      <dgm:prSet presAssocID="{4241E351-E995-4A40-8C83-7CF849B6E1EC}" presName="spacer" presStyleCnt="0"/>
      <dgm:spPr/>
    </dgm:pt>
    <dgm:pt modelId="{064AE6E5-EBBA-4D7E-A9BC-7D83B264AF47}" type="pres">
      <dgm:prSet presAssocID="{348574FF-B110-4931-BD81-BEEF79A12E4E}" presName="parentText" presStyleLbl="node1" presStyleIdx="1" presStyleCnt="5">
        <dgm:presLayoutVars>
          <dgm:chMax val="0"/>
          <dgm:bulletEnabled val="1"/>
        </dgm:presLayoutVars>
      </dgm:prSet>
      <dgm:spPr/>
    </dgm:pt>
    <dgm:pt modelId="{C2FD051D-50E3-4929-9C9D-25838AA2913C}" type="pres">
      <dgm:prSet presAssocID="{C9A48C47-3161-4F31-816E-61728DB16065}" presName="spacer" presStyleCnt="0"/>
      <dgm:spPr/>
    </dgm:pt>
    <dgm:pt modelId="{6D160164-2986-413C-A3EC-A09C59BBCA67}" type="pres">
      <dgm:prSet presAssocID="{6D0F1110-2C7F-4709-98FB-6E3D130D6001}" presName="parentText" presStyleLbl="node1" presStyleIdx="2" presStyleCnt="5">
        <dgm:presLayoutVars>
          <dgm:chMax val="0"/>
          <dgm:bulletEnabled val="1"/>
        </dgm:presLayoutVars>
      </dgm:prSet>
      <dgm:spPr/>
    </dgm:pt>
    <dgm:pt modelId="{A723D1E6-3BD2-4FB4-8183-9221BF628791}" type="pres">
      <dgm:prSet presAssocID="{A20B7938-5B27-4E27-B411-A5B78ED37260}" presName="spacer" presStyleCnt="0"/>
      <dgm:spPr/>
    </dgm:pt>
    <dgm:pt modelId="{90EDB2E9-9504-457A-98B1-7D8FF9B879ED}" type="pres">
      <dgm:prSet presAssocID="{4E7ED82A-7C05-4767-809E-840A54A690FC}" presName="parentText" presStyleLbl="node1" presStyleIdx="3" presStyleCnt="5">
        <dgm:presLayoutVars>
          <dgm:chMax val="0"/>
          <dgm:bulletEnabled val="1"/>
        </dgm:presLayoutVars>
      </dgm:prSet>
      <dgm:spPr/>
    </dgm:pt>
    <dgm:pt modelId="{B3D43154-5A31-4CAF-B107-7BAB9BDFF757}" type="pres">
      <dgm:prSet presAssocID="{99F9C0BB-FB6B-446A-B968-163C569D2B31}" presName="spacer" presStyleCnt="0"/>
      <dgm:spPr/>
    </dgm:pt>
    <dgm:pt modelId="{35DF5890-498A-4324-A715-0736C8244850}" type="pres">
      <dgm:prSet presAssocID="{2D17A299-946D-44DA-9558-7FF6B92C5BCA}" presName="parentText" presStyleLbl="node1" presStyleIdx="4" presStyleCnt="5">
        <dgm:presLayoutVars>
          <dgm:chMax val="0"/>
          <dgm:bulletEnabled val="1"/>
        </dgm:presLayoutVars>
      </dgm:prSet>
      <dgm:spPr/>
    </dgm:pt>
  </dgm:ptLst>
  <dgm:cxnLst>
    <dgm:cxn modelId="{9792AE00-CB85-482F-B0C8-DEF5F1F3ED11}" type="presOf" srcId="{2D17A299-946D-44DA-9558-7FF6B92C5BCA}" destId="{35DF5890-498A-4324-A715-0736C8244850}" srcOrd="0" destOrd="0" presId="urn:microsoft.com/office/officeart/2005/8/layout/vList2"/>
    <dgm:cxn modelId="{D1FE4A06-D20D-4DEC-848B-B2C77EFC6E77}" srcId="{6E3DC0E5-021E-466C-B26A-2D0F998C8A65}" destId="{348574FF-B110-4931-BD81-BEEF79A12E4E}" srcOrd="1" destOrd="0" parTransId="{6C8C697E-8C81-4D71-B9E2-997FD0E40D2F}" sibTransId="{C9A48C47-3161-4F31-816E-61728DB16065}"/>
    <dgm:cxn modelId="{DDAA110F-7D82-4B69-ACFB-5386CED73D4A}" srcId="{6E3DC0E5-021E-466C-B26A-2D0F998C8A65}" destId="{6D0F1110-2C7F-4709-98FB-6E3D130D6001}" srcOrd="2" destOrd="0" parTransId="{CF53BEB2-7C54-4075-A5A5-4BB9A487ED66}" sibTransId="{A20B7938-5B27-4E27-B411-A5B78ED37260}"/>
    <dgm:cxn modelId="{190B9C14-144D-4B82-A93F-5939C8F7175A}" srcId="{6E3DC0E5-021E-466C-B26A-2D0F998C8A65}" destId="{CDA4BC52-2B41-48F8-8A4C-33980CB59975}" srcOrd="0" destOrd="0" parTransId="{692E5474-9848-463D-8E51-3508B23F18A1}" sibTransId="{4241E351-E995-4A40-8C83-7CF849B6E1EC}"/>
    <dgm:cxn modelId="{37CFE022-F16B-4E56-B7E4-19B329893525}" type="presOf" srcId="{6D0F1110-2C7F-4709-98FB-6E3D130D6001}" destId="{6D160164-2986-413C-A3EC-A09C59BBCA67}" srcOrd="0" destOrd="0" presId="urn:microsoft.com/office/officeart/2005/8/layout/vList2"/>
    <dgm:cxn modelId="{B750B23E-362E-46B4-8949-A28978AF63AE}" type="presOf" srcId="{6E3DC0E5-021E-466C-B26A-2D0F998C8A65}" destId="{7964252D-CC4F-440A-96A9-63900071E2F0}" srcOrd="0" destOrd="0" presId="urn:microsoft.com/office/officeart/2005/8/layout/vList2"/>
    <dgm:cxn modelId="{FB72B78E-63DD-4F8F-AA41-F36928380240}" type="presOf" srcId="{CDA4BC52-2B41-48F8-8A4C-33980CB59975}" destId="{9D74CB2F-E62E-47C0-B2AC-D6D93514D7C4}" srcOrd="0" destOrd="0" presId="urn:microsoft.com/office/officeart/2005/8/layout/vList2"/>
    <dgm:cxn modelId="{DEEF909E-9E58-4349-A0E2-96DBFD7083F1}" type="presOf" srcId="{348574FF-B110-4931-BD81-BEEF79A12E4E}" destId="{064AE6E5-EBBA-4D7E-A9BC-7D83B264AF47}" srcOrd="0" destOrd="0" presId="urn:microsoft.com/office/officeart/2005/8/layout/vList2"/>
    <dgm:cxn modelId="{AE9C40CF-BF94-4C6D-8DD3-AD587A1C3557}" srcId="{6E3DC0E5-021E-466C-B26A-2D0F998C8A65}" destId="{4E7ED82A-7C05-4767-809E-840A54A690FC}" srcOrd="3" destOrd="0" parTransId="{F53E2FD4-1DB3-4B6C-B35A-E1C74A7E5D88}" sibTransId="{99F9C0BB-FB6B-446A-B968-163C569D2B31}"/>
    <dgm:cxn modelId="{79720CEC-C2A3-4640-8C44-C4BDBC75B8E2}" srcId="{6E3DC0E5-021E-466C-B26A-2D0F998C8A65}" destId="{2D17A299-946D-44DA-9558-7FF6B92C5BCA}" srcOrd="4" destOrd="0" parTransId="{97CE03CA-1B70-4F3A-8A8C-5E57092016D2}" sibTransId="{9D126F38-839D-48BD-93B4-54EF290680CB}"/>
    <dgm:cxn modelId="{3A3DC6F4-5290-4A9C-8EF3-8A19361C3275}" type="presOf" srcId="{4E7ED82A-7C05-4767-809E-840A54A690FC}" destId="{90EDB2E9-9504-457A-98B1-7D8FF9B879ED}" srcOrd="0" destOrd="0" presId="urn:microsoft.com/office/officeart/2005/8/layout/vList2"/>
    <dgm:cxn modelId="{70ED1038-61CE-440B-B6C1-078BC9C6DA70}" type="presParOf" srcId="{7964252D-CC4F-440A-96A9-63900071E2F0}" destId="{9D74CB2F-E62E-47C0-B2AC-D6D93514D7C4}" srcOrd="0" destOrd="0" presId="urn:microsoft.com/office/officeart/2005/8/layout/vList2"/>
    <dgm:cxn modelId="{C8673A3C-71F6-4FCA-9A3E-F9F46A8224EA}" type="presParOf" srcId="{7964252D-CC4F-440A-96A9-63900071E2F0}" destId="{6A16C7E6-414C-4464-BA2B-7307E1F69146}" srcOrd="1" destOrd="0" presId="urn:microsoft.com/office/officeart/2005/8/layout/vList2"/>
    <dgm:cxn modelId="{17393BC9-6CFE-4E1A-A3DC-6F429FFD0FFC}" type="presParOf" srcId="{7964252D-CC4F-440A-96A9-63900071E2F0}" destId="{064AE6E5-EBBA-4D7E-A9BC-7D83B264AF47}" srcOrd="2" destOrd="0" presId="urn:microsoft.com/office/officeart/2005/8/layout/vList2"/>
    <dgm:cxn modelId="{9F119816-7863-47A2-B6E3-D436E2499BB4}" type="presParOf" srcId="{7964252D-CC4F-440A-96A9-63900071E2F0}" destId="{C2FD051D-50E3-4929-9C9D-25838AA2913C}" srcOrd="3" destOrd="0" presId="urn:microsoft.com/office/officeart/2005/8/layout/vList2"/>
    <dgm:cxn modelId="{64494794-0BF1-4989-8D5C-77CCAFEA3016}" type="presParOf" srcId="{7964252D-CC4F-440A-96A9-63900071E2F0}" destId="{6D160164-2986-413C-A3EC-A09C59BBCA67}" srcOrd="4" destOrd="0" presId="urn:microsoft.com/office/officeart/2005/8/layout/vList2"/>
    <dgm:cxn modelId="{CF8C6690-2E9C-4976-8377-37543F263499}" type="presParOf" srcId="{7964252D-CC4F-440A-96A9-63900071E2F0}" destId="{A723D1E6-3BD2-4FB4-8183-9221BF628791}" srcOrd="5" destOrd="0" presId="urn:microsoft.com/office/officeart/2005/8/layout/vList2"/>
    <dgm:cxn modelId="{CB34AF86-2F9F-4808-A385-B95463DEEFBD}" type="presParOf" srcId="{7964252D-CC4F-440A-96A9-63900071E2F0}" destId="{90EDB2E9-9504-457A-98B1-7D8FF9B879ED}" srcOrd="6" destOrd="0" presId="urn:microsoft.com/office/officeart/2005/8/layout/vList2"/>
    <dgm:cxn modelId="{4656CDCA-D55C-4AC0-94BA-3FBA331BE554}" type="presParOf" srcId="{7964252D-CC4F-440A-96A9-63900071E2F0}" destId="{B3D43154-5A31-4CAF-B107-7BAB9BDFF757}" srcOrd="7" destOrd="0" presId="urn:microsoft.com/office/officeart/2005/8/layout/vList2"/>
    <dgm:cxn modelId="{6A0B81A0-AA64-4500-ADB2-20A1B2F05D75}" type="presParOf" srcId="{7964252D-CC4F-440A-96A9-63900071E2F0}" destId="{35DF5890-498A-4324-A715-0736C824485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BE40F7-11EE-492E-ADF9-4215C46BEE10}">
      <dsp:nvSpPr>
        <dsp:cNvPr id="0" name=""/>
        <dsp:cNvSpPr/>
      </dsp:nvSpPr>
      <dsp:spPr>
        <a:xfrm>
          <a:off x="0" y="4091"/>
          <a:ext cx="7293610" cy="6534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497269-7AD6-48DE-BAF0-34C9CB1A0F4F}">
      <dsp:nvSpPr>
        <dsp:cNvPr id="0" name=""/>
        <dsp:cNvSpPr/>
      </dsp:nvSpPr>
      <dsp:spPr>
        <a:xfrm>
          <a:off x="197670" y="151118"/>
          <a:ext cx="359751" cy="3594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6DA18ED-0A0F-4BAD-9E7B-3C6FB5EA1F11}">
      <dsp:nvSpPr>
        <dsp:cNvPr id="0" name=""/>
        <dsp:cNvSpPr/>
      </dsp:nvSpPr>
      <dsp:spPr>
        <a:xfrm>
          <a:off x="755092" y="4091"/>
          <a:ext cx="6515647" cy="694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480" tIns="73480" rIns="73480" bIns="73480" numCol="1" spcCol="1270" anchor="ctr" anchorCtr="0">
          <a:noAutofit/>
        </a:bodyPr>
        <a:lstStyle/>
        <a:p>
          <a:pPr marL="0" lvl="0" indent="0" algn="l" defTabSz="800100">
            <a:lnSpc>
              <a:spcPct val="90000"/>
            </a:lnSpc>
            <a:spcBef>
              <a:spcPct val="0"/>
            </a:spcBef>
            <a:spcAft>
              <a:spcPct val="35000"/>
            </a:spcAft>
            <a:buNone/>
          </a:pPr>
          <a:r>
            <a:rPr lang="en-GB" sz="1800" b="1" kern="1200" dirty="0"/>
            <a:t>Familiarise yourself with the pharmacy, workload and get to know your ES and the team </a:t>
          </a:r>
          <a:endParaRPr lang="en-US" sz="1800" b="1" kern="1200" dirty="0"/>
        </a:p>
      </dsp:txBody>
      <dsp:txXfrm>
        <a:off x="755092" y="4091"/>
        <a:ext cx="6515647" cy="694296"/>
      </dsp:txXfrm>
    </dsp:sp>
    <dsp:sp modelId="{D16A4498-6DFE-46D8-800B-46C350D16F9E}">
      <dsp:nvSpPr>
        <dsp:cNvPr id="0" name=""/>
        <dsp:cNvSpPr/>
      </dsp:nvSpPr>
      <dsp:spPr>
        <a:xfrm>
          <a:off x="0" y="871961"/>
          <a:ext cx="7293610" cy="6534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20A9FA-A27F-4101-972D-19852BC46133}">
      <dsp:nvSpPr>
        <dsp:cNvPr id="0" name=""/>
        <dsp:cNvSpPr/>
      </dsp:nvSpPr>
      <dsp:spPr>
        <a:xfrm>
          <a:off x="197670" y="1018988"/>
          <a:ext cx="359751" cy="3594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196028-3E3B-4D36-A1E8-F9FADC51ED90}">
      <dsp:nvSpPr>
        <dsp:cNvPr id="0" name=""/>
        <dsp:cNvSpPr/>
      </dsp:nvSpPr>
      <dsp:spPr>
        <a:xfrm>
          <a:off x="755092" y="871961"/>
          <a:ext cx="6515647" cy="694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480" tIns="73480" rIns="73480" bIns="73480" numCol="1" spcCol="1270" anchor="ctr" anchorCtr="0">
          <a:noAutofit/>
        </a:bodyPr>
        <a:lstStyle/>
        <a:p>
          <a:pPr marL="0" lvl="0" indent="0" algn="l" defTabSz="800100">
            <a:lnSpc>
              <a:spcPct val="90000"/>
            </a:lnSpc>
            <a:spcBef>
              <a:spcPct val="0"/>
            </a:spcBef>
            <a:spcAft>
              <a:spcPct val="35000"/>
            </a:spcAft>
            <a:buNone/>
          </a:pPr>
          <a:r>
            <a:rPr lang="en-GB" sz="1800" b="1" kern="1200" dirty="0"/>
            <a:t>Keep an updated diary / calendar</a:t>
          </a:r>
        </a:p>
        <a:p>
          <a:pPr marL="0" lvl="0" indent="0" algn="l" defTabSz="800100">
            <a:lnSpc>
              <a:spcPct val="90000"/>
            </a:lnSpc>
            <a:spcBef>
              <a:spcPct val="0"/>
            </a:spcBef>
            <a:spcAft>
              <a:spcPct val="35000"/>
            </a:spcAft>
            <a:buNone/>
          </a:pPr>
          <a:r>
            <a:rPr lang="en-GB" sz="1600" kern="1200" dirty="0"/>
            <a:t>-NICPLD development days, UCA days, appraisals, support meetings</a:t>
          </a:r>
          <a:endParaRPr lang="en-US" sz="1600" kern="1200" dirty="0"/>
        </a:p>
      </dsp:txBody>
      <dsp:txXfrm>
        <a:off x="755092" y="871961"/>
        <a:ext cx="6515647" cy="694296"/>
      </dsp:txXfrm>
    </dsp:sp>
    <dsp:sp modelId="{B5A1119A-6E13-44CB-9041-D8EC4B7F89A7}">
      <dsp:nvSpPr>
        <dsp:cNvPr id="0" name=""/>
        <dsp:cNvSpPr/>
      </dsp:nvSpPr>
      <dsp:spPr>
        <a:xfrm>
          <a:off x="0" y="1739831"/>
          <a:ext cx="7293610" cy="6534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C504BF-B495-48E3-A325-16C1D183EE6E}">
      <dsp:nvSpPr>
        <dsp:cNvPr id="0" name=""/>
        <dsp:cNvSpPr/>
      </dsp:nvSpPr>
      <dsp:spPr>
        <a:xfrm>
          <a:off x="197670" y="1886858"/>
          <a:ext cx="359751" cy="3594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8958774-9FD3-4315-A8ED-0A4DB8B5EDB6}">
      <dsp:nvSpPr>
        <dsp:cNvPr id="0" name=""/>
        <dsp:cNvSpPr/>
      </dsp:nvSpPr>
      <dsp:spPr>
        <a:xfrm>
          <a:off x="755092" y="1739831"/>
          <a:ext cx="6515647" cy="694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480" tIns="73480" rIns="73480" bIns="73480" numCol="1" spcCol="1270" anchor="ctr" anchorCtr="0">
          <a:noAutofit/>
        </a:bodyPr>
        <a:lstStyle/>
        <a:p>
          <a:pPr marL="0" lvl="0" indent="0" algn="l" defTabSz="800100">
            <a:lnSpc>
              <a:spcPct val="90000"/>
            </a:lnSpc>
            <a:spcBef>
              <a:spcPct val="0"/>
            </a:spcBef>
            <a:spcAft>
              <a:spcPct val="35000"/>
            </a:spcAft>
            <a:buNone/>
          </a:pPr>
          <a:r>
            <a:rPr lang="en-GB" sz="1800" b="1" kern="1200" dirty="0"/>
            <a:t>Notebook</a:t>
          </a:r>
        </a:p>
        <a:p>
          <a:pPr marL="0" lvl="0" indent="0" algn="l" defTabSz="800100">
            <a:lnSpc>
              <a:spcPct val="90000"/>
            </a:lnSpc>
            <a:spcBef>
              <a:spcPct val="0"/>
            </a:spcBef>
            <a:spcAft>
              <a:spcPct val="35000"/>
            </a:spcAft>
            <a:buNone/>
          </a:pPr>
          <a:r>
            <a:rPr lang="en-GB" sz="1400" kern="1200" dirty="0"/>
            <a:t>-</a:t>
          </a:r>
          <a:r>
            <a:rPr lang="en-GB" sz="1600" kern="1200" dirty="0"/>
            <a:t>Clinical / legal learning</a:t>
          </a:r>
          <a:endParaRPr lang="en-US" sz="1600" kern="1200" dirty="0"/>
        </a:p>
      </dsp:txBody>
      <dsp:txXfrm>
        <a:off x="755092" y="1739831"/>
        <a:ext cx="6515647" cy="694296"/>
      </dsp:txXfrm>
    </dsp:sp>
    <dsp:sp modelId="{158D7971-26FB-41EE-8642-201756F960DE}">
      <dsp:nvSpPr>
        <dsp:cNvPr id="0" name=""/>
        <dsp:cNvSpPr/>
      </dsp:nvSpPr>
      <dsp:spPr>
        <a:xfrm>
          <a:off x="0" y="2607701"/>
          <a:ext cx="7293610" cy="6534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DC9456-D368-4BA3-8A3B-D5E09399CEBA}">
      <dsp:nvSpPr>
        <dsp:cNvPr id="0" name=""/>
        <dsp:cNvSpPr/>
      </dsp:nvSpPr>
      <dsp:spPr>
        <a:xfrm>
          <a:off x="197670" y="2754728"/>
          <a:ext cx="359751" cy="3594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7ABA271-7015-4CBE-9C8A-B912617CB561}">
      <dsp:nvSpPr>
        <dsp:cNvPr id="0" name=""/>
        <dsp:cNvSpPr/>
      </dsp:nvSpPr>
      <dsp:spPr>
        <a:xfrm>
          <a:off x="755092" y="2607701"/>
          <a:ext cx="6515647" cy="694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480" tIns="73480" rIns="73480" bIns="73480" numCol="1" spcCol="1270" anchor="ctr" anchorCtr="0">
          <a:noAutofit/>
        </a:bodyPr>
        <a:lstStyle/>
        <a:p>
          <a:pPr marL="0" lvl="0" indent="0" algn="l" defTabSz="800100">
            <a:lnSpc>
              <a:spcPct val="90000"/>
            </a:lnSpc>
            <a:spcBef>
              <a:spcPct val="0"/>
            </a:spcBef>
            <a:spcAft>
              <a:spcPct val="35000"/>
            </a:spcAft>
            <a:buNone/>
          </a:pPr>
          <a:r>
            <a:rPr lang="en-GB" sz="1800" b="1" kern="1200" dirty="0"/>
            <a:t>Services / consultations</a:t>
          </a:r>
        </a:p>
        <a:p>
          <a:pPr marL="0" lvl="0" indent="0" algn="l" defTabSz="800100">
            <a:lnSpc>
              <a:spcPct val="90000"/>
            </a:lnSpc>
            <a:spcBef>
              <a:spcPct val="0"/>
            </a:spcBef>
            <a:spcAft>
              <a:spcPct val="35000"/>
            </a:spcAft>
            <a:buNone/>
          </a:pPr>
          <a:r>
            <a:rPr lang="en-GB" sz="1400" kern="1200" dirty="0"/>
            <a:t>-Get involved as much as possible! Establish your own and your ES’s comfort zones</a:t>
          </a:r>
        </a:p>
      </dsp:txBody>
      <dsp:txXfrm>
        <a:off x="755092" y="2607701"/>
        <a:ext cx="6515647" cy="694296"/>
      </dsp:txXfrm>
    </dsp:sp>
    <dsp:sp modelId="{F44902C9-69F3-4897-87A1-F0776804B668}">
      <dsp:nvSpPr>
        <dsp:cNvPr id="0" name=""/>
        <dsp:cNvSpPr/>
      </dsp:nvSpPr>
      <dsp:spPr>
        <a:xfrm>
          <a:off x="0" y="3475571"/>
          <a:ext cx="7293610" cy="6534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080F29-28FC-4182-AED2-F6AC25A0ECFC}">
      <dsp:nvSpPr>
        <dsp:cNvPr id="0" name=""/>
        <dsp:cNvSpPr/>
      </dsp:nvSpPr>
      <dsp:spPr>
        <a:xfrm>
          <a:off x="197670" y="3622599"/>
          <a:ext cx="359751" cy="3594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CE7F06-DB96-45B5-B103-955C7740D868}">
      <dsp:nvSpPr>
        <dsp:cNvPr id="0" name=""/>
        <dsp:cNvSpPr/>
      </dsp:nvSpPr>
      <dsp:spPr>
        <a:xfrm>
          <a:off x="755092" y="3475571"/>
          <a:ext cx="6515647" cy="694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480" tIns="73480" rIns="73480" bIns="73480" numCol="1" spcCol="1270" anchor="ctr" anchorCtr="0">
          <a:noAutofit/>
        </a:bodyPr>
        <a:lstStyle/>
        <a:p>
          <a:pPr marL="0" lvl="0" indent="0" algn="l" defTabSz="800100">
            <a:lnSpc>
              <a:spcPct val="90000"/>
            </a:lnSpc>
            <a:spcBef>
              <a:spcPct val="0"/>
            </a:spcBef>
            <a:spcAft>
              <a:spcPct val="35000"/>
            </a:spcAft>
            <a:buNone/>
          </a:pPr>
          <a:r>
            <a:rPr lang="en-GB" sz="1800" b="1" kern="1200" dirty="0"/>
            <a:t>Study time</a:t>
          </a:r>
        </a:p>
        <a:p>
          <a:pPr marL="0" lvl="0" indent="0" algn="l" defTabSz="800100">
            <a:lnSpc>
              <a:spcPct val="90000"/>
            </a:lnSpc>
            <a:spcBef>
              <a:spcPct val="0"/>
            </a:spcBef>
            <a:spcAft>
              <a:spcPct val="35000"/>
            </a:spcAft>
            <a:buNone/>
          </a:pPr>
          <a:r>
            <a:rPr lang="en-GB" sz="1600" kern="1200" dirty="0"/>
            <a:t>-Portfolio, start compiling notes / flashcards after a couple of months </a:t>
          </a:r>
          <a:endParaRPr lang="en-US" sz="1600" kern="1200" dirty="0"/>
        </a:p>
      </dsp:txBody>
      <dsp:txXfrm>
        <a:off x="755092" y="3475571"/>
        <a:ext cx="6515647" cy="694296"/>
      </dsp:txXfrm>
    </dsp:sp>
    <dsp:sp modelId="{E82499BC-0012-47BE-B942-D9B120637321}">
      <dsp:nvSpPr>
        <dsp:cNvPr id="0" name=""/>
        <dsp:cNvSpPr/>
      </dsp:nvSpPr>
      <dsp:spPr>
        <a:xfrm>
          <a:off x="0" y="4343441"/>
          <a:ext cx="7293610" cy="6534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22508F-6A0B-42A0-95C5-EBA9EAA8110B}">
      <dsp:nvSpPr>
        <dsp:cNvPr id="0" name=""/>
        <dsp:cNvSpPr/>
      </dsp:nvSpPr>
      <dsp:spPr>
        <a:xfrm>
          <a:off x="197670" y="4490469"/>
          <a:ext cx="359751" cy="3594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0CFED94-9A12-418F-B490-49D80069993F}">
      <dsp:nvSpPr>
        <dsp:cNvPr id="0" name=""/>
        <dsp:cNvSpPr/>
      </dsp:nvSpPr>
      <dsp:spPr>
        <a:xfrm>
          <a:off x="755092" y="4343441"/>
          <a:ext cx="6515647" cy="694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480" tIns="73480" rIns="73480" bIns="73480" numCol="1" spcCol="1270" anchor="ctr" anchorCtr="0">
          <a:noAutofit/>
        </a:bodyPr>
        <a:lstStyle/>
        <a:p>
          <a:pPr marL="0" lvl="0" indent="0" algn="l" defTabSz="844550">
            <a:lnSpc>
              <a:spcPct val="90000"/>
            </a:lnSpc>
            <a:spcBef>
              <a:spcPct val="0"/>
            </a:spcBef>
            <a:spcAft>
              <a:spcPct val="35000"/>
            </a:spcAft>
            <a:buNone/>
          </a:pPr>
          <a:r>
            <a:rPr lang="en-GB" sz="1900" b="1" kern="1200" dirty="0"/>
            <a:t>Regular breaks </a:t>
          </a:r>
          <a:endParaRPr lang="en-US" sz="1900" b="1" kern="1200" dirty="0"/>
        </a:p>
      </dsp:txBody>
      <dsp:txXfrm>
        <a:off x="755092" y="4343441"/>
        <a:ext cx="6515647" cy="6942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E24D2-3CE9-4F4F-81B0-F56474115704}">
      <dsp:nvSpPr>
        <dsp:cNvPr id="0" name=""/>
        <dsp:cNvSpPr/>
      </dsp:nvSpPr>
      <dsp:spPr>
        <a:xfrm>
          <a:off x="0" y="1645"/>
          <a:ext cx="7728267" cy="70124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F7AD22-FCBC-4272-A6AC-41322D099415}">
      <dsp:nvSpPr>
        <dsp:cNvPr id="0" name=""/>
        <dsp:cNvSpPr/>
      </dsp:nvSpPr>
      <dsp:spPr>
        <a:xfrm>
          <a:off x="212126" y="159426"/>
          <a:ext cx="385685" cy="3856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B804942-6703-44B8-8DD1-12886C9238EA}">
      <dsp:nvSpPr>
        <dsp:cNvPr id="0" name=""/>
        <dsp:cNvSpPr/>
      </dsp:nvSpPr>
      <dsp:spPr>
        <a:xfrm>
          <a:off x="809938" y="1645"/>
          <a:ext cx="6918328" cy="701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15" tIns="74215" rIns="74215" bIns="74215" numCol="1" spcCol="1270" anchor="ctr" anchorCtr="0">
          <a:noAutofit/>
        </a:bodyPr>
        <a:lstStyle/>
        <a:p>
          <a:pPr marL="0" lvl="0" indent="0" algn="l" defTabSz="844550">
            <a:lnSpc>
              <a:spcPct val="90000"/>
            </a:lnSpc>
            <a:spcBef>
              <a:spcPct val="0"/>
            </a:spcBef>
            <a:spcAft>
              <a:spcPct val="35000"/>
            </a:spcAft>
            <a:buNone/>
          </a:pPr>
          <a:r>
            <a:rPr lang="en-GB" sz="1900" kern="1200"/>
            <a:t>Typically in mid-late June</a:t>
          </a:r>
          <a:endParaRPr lang="en-US" sz="1900" kern="1200"/>
        </a:p>
      </dsp:txBody>
      <dsp:txXfrm>
        <a:off x="809938" y="1645"/>
        <a:ext cx="6918328" cy="701245"/>
      </dsp:txXfrm>
    </dsp:sp>
    <dsp:sp modelId="{571B745A-6D19-4047-B2BB-30AC44BE43C7}">
      <dsp:nvSpPr>
        <dsp:cNvPr id="0" name=""/>
        <dsp:cNvSpPr/>
      </dsp:nvSpPr>
      <dsp:spPr>
        <a:xfrm>
          <a:off x="0" y="878203"/>
          <a:ext cx="7728267" cy="70124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D3C261-F7D4-4906-ACB2-8B4D95322B7A}">
      <dsp:nvSpPr>
        <dsp:cNvPr id="0" name=""/>
        <dsp:cNvSpPr/>
      </dsp:nvSpPr>
      <dsp:spPr>
        <a:xfrm>
          <a:off x="212126" y="1035983"/>
          <a:ext cx="385685" cy="3856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D1998FF-6DA4-4165-9BD6-4D0A509462E2}">
      <dsp:nvSpPr>
        <dsp:cNvPr id="0" name=""/>
        <dsp:cNvSpPr/>
      </dsp:nvSpPr>
      <dsp:spPr>
        <a:xfrm>
          <a:off x="809938" y="878203"/>
          <a:ext cx="6918328" cy="701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15" tIns="74215" rIns="74215" bIns="74215" numCol="1" spcCol="1270" anchor="ctr" anchorCtr="0">
          <a:noAutofit/>
        </a:bodyPr>
        <a:lstStyle/>
        <a:p>
          <a:pPr marL="0" lvl="0" indent="0" algn="l" defTabSz="844550">
            <a:lnSpc>
              <a:spcPct val="90000"/>
            </a:lnSpc>
            <a:spcBef>
              <a:spcPct val="0"/>
            </a:spcBef>
            <a:spcAft>
              <a:spcPct val="35000"/>
            </a:spcAft>
            <a:buNone/>
          </a:pPr>
          <a:r>
            <a:rPr lang="en-GB" sz="1900" kern="1200"/>
            <a:t>Morning: 2 hours for 40 calculations questions</a:t>
          </a:r>
          <a:endParaRPr lang="en-US" sz="1900" kern="1200"/>
        </a:p>
      </dsp:txBody>
      <dsp:txXfrm>
        <a:off x="809938" y="878203"/>
        <a:ext cx="6918328" cy="701245"/>
      </dsp:txXfrm>
    </dsp:sp>
    <dsp:sp modelId="{42E906ED-C5B4-4614-8E95-B86EF835D51E}">
      <dsp:nvSpPr>
        <dsp:cNvPr id="0" name=""/>
        <dsp:cNvSpPr/>
      </dsp:nvSpPr>
      <dsp:spPr>
        <a:xfrm>
          <a:off x="0" y="1754760"/>
          <a:ext cx="7728267" cy="70124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986E27-94CC-4F81-825E-776166F41B1A}">
      <dsp:nvSpPr>
        <dsp:cNvPr id="0" name=""/>
        <dsp:cNvSpPr/>
      </dsp:nvSpPr>
      <dsp:spPr>
        <a:xfrm>
          <a:off x="212126" y="1912540"/>
          <a:ext cx="385685" cy="3856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25414F-194D-49AC-9541-1F789D2968F8}">
      <dsp:nvSpPr>
        <dsp:cNvPr id="0" name=""/>
        <dsp:cNvSpPr/>
      </dsp:nvSpPr>
      <dsp:spPr>
        <a:xfrm>
          <a:off x="809938" y="1754760"/>
          <a:ext cx="6918328" cy="701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15" tIns="74215" rIns="74215" bIns="74215" numCol="1" spcCol="1270" anchor="ctr" anchorCtr="0">
          <a:noAutofit/>
        </a:bodyPr>
        <a:lstStyle/>
        <a:p>
          <a:pPr marL="0" lvl="0" indent="0" algn="l" defTabSz="844550">
            <a:lnSpc>
              <a:spcPct val="90000"/>
            </a:lnSpc>
            <a:spcBef>
              <a:spcPct val="0"/>
            </a:spcBef>
            <a:spcAft>
              <a:spcPct val="35000"/>
            </a:spcAft>
            <a:buNone/>
          </a:pPr>
          <a:r>
            <a:rPr lang="en-GB" sz="1900" kern="1200"/>
            <a:t>Minimum 1 hour lunch</a:t>
          </a:r>
          <a:endParaRPr lang="en-US" sz="1900" kern="1200"/>
        </a:p>
      </dsp:txBody>
      <dsp:txXfrm>
        <a:off x="809938" y="1754760"/>
        <a:ext cx="6918328" cy="701245"/>
      </dsp:txXfrm>
    </dsp:sp>
    <dsp:sp modelId="{A53C0295-3B34-4D98-8BC6-59982D93B9D6}">
      <dsp:nvSpPr>
        <dsp:cNvPr id="0" name=""/>
        <dsp:cNvSpPr/>
      </dsp:nvSpPr>
      <dsp:spPr>
        <a:xfrm>
          <a:off x="0" y="2631317"/>
          <a:ext cx="7728267" cy="701245"/>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B8C43D-F17B-4315-A8AA-C7C3A53344D8}">
      <dsp:nvSpPr>
        <dsp:cNvPr id="0" name=""/>
        <dsp:cNvSpPr/>
      </dsp:nvSpPr>
      <dsp:spPr>
        <a:xfrm>
          <a:off x="212126" y="2789098"/>
          <a:ext cx="385685" cy="3856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D930003-D267-4C97-B105-34CA2A1BC740}">
      <dsp:nvSpPr>
        <dsp:cNvPr id="0" name=""/>
        <dsp:cNvSpPr/>
      </dsp:nvSpPr>
      <dsp:spPr>
        <a:xfrm>
          <a:off x="809938" y="2631317"/>
          <a:ext cx="6918328" cy="701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15" tIns="74215" rIns="74215" bIns="74215" numCol="1" spcCol="1270" anchor="ctr" anchorCtr="0">
          <a:noAutofit/>
        </a:bodyPr>
        <a:lstStyle/>
        <a:p>
          <a:pPr marL="0" lvl="0" indent="0" algn="l" defTabSz="844550">
            <a:lnSpc>
              <a:spcPct val="90000"/>
            </a:lnSpc>
            <a:spcBef>
              <a:spcPct val="0"/>
            </a:spcBef>
            <a:spcAft>
              <a:spcPct val="35000"/>
            </a:spcAft>
            <a:buNone/>
          </a:pPr>
          <a:r>
            <a:rPr lang="en-GB" sz="1900" kern="1200"/>
            <a:t>Afternoon: 2.5 hours for 120 clinical questions</a:t>
          </a:r>
          <a:endParaRPr lang="en-US" sz="1900" kern="1200"/>
        </a:p>
      </dsp:txBody>
      <dsp:txXfrm>
        <a:off x="809938" y="2631317"/>
        <a:ext cx="6918328" cy="701245"/>
      </dsp:txXfrm>
    </dsp:sp>
    <dsp:sp modelId="{C9E7F77A-DF9F-45C8-AA9D-82C31941E5E8}">
      <dsp:nvSpPr>
        <dsp:cNvPr id="0" name=""/>
        <dsp:cNvSpPr/>
      </dsp:nvSpPr>
      <dsp:spPr>
        <a:xfrm>
          <a:off x="0" y="3507875"/>
          <a:ext cx="7728267" cy="701245"/>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7E2235-89AE-4A25-A465-191D91C2703A}">
      <dsp:nvSpPr>
        <dsp:cNvPr id="0" name=""/>
        <dsp:cNvSpPr/>
      </dsp:nvSpPr>
      <dsp:spPr>
        <a:xfrm>
          <a:off x="212126" y="3665655"/>
          <a:ext cx="385685" cy="3856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AA2AB72-3358-47B4-B7C4-122DF57D8A57}">
      <dsp:nvSpPr>
        <dsp:cNvPr id="0" name=""/>
        <dsp:cNvSpPr/>
      </dsp:nvSpPr>
      <dsp:spPr>
        <a:xfrm>
          <a:off x="809938" y="3507875"/>
          <a:ext cx="6918328" cy="701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15" tIns="74215" rIns="74215" bIns="74215" numCol="1" spcCol="1270" anchor="ctr" anchorCtr="0">
          <a:noAutofit/>
        </a:bodyPr>
        <a:lstStyle/>
        <a:p>
          <a:pPr marL="0" lvl="0" indent="0" algn="l" defTabSz="844550">
            <a:lnSpc>
              <a:spcPct val="90000"/>
            </a:lnSpc>
            <a:spcBef>
              <a:spcPct val="0"/>
            </a:spcBef>
            <a:spcAft>
              <a:spcPct val="35000"/>
            </a:spcAft>
            <a:buNone/>
          </a:pPr>
          <a:r>
            <a:rPr lang="en-GB" sz="1900" kern="1200"/>
            <a:t>Start early: Mock exams and question banks, useful for timekeeping and exam technique</a:t>
          </a:r>
          <a:endParaRPr lang="en-US" sz="1900" kern="1200"/>
        </a:p>
      </dsp:txBody>
      <dsp:txXfrm>
        <a:off x="809938" y="3507875"/>
        <a:ext cx="6918328" cy="701245"/>
      </dsp:txXfrm>
    </dsp:sp>
    <dsp:sp modelId="{817DC481-E1F6-4B2A-9D4F-5E047FCC42DC}">
      <dsp:nvSpPr>
        <dsp:cNvPr id="0" name=""/>
        <dsp:cNvSpPr/>
      </dsp:nvSpPr>
      <dsp:spPr>
        <a:xfrm>
          <a:off x="0" y="4384432"/>
          <a:ext cx="7728267" cy="70124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E84300-B4EF-4FD8-92FE-E71D47F5D1D1}">
      <dsp:nvSpPr>
        <dsp:cNvPr id="0" name=""/>
        <dsp:cNvSpPr/>
      </dsp:nvSpPr>
      <dsp:spPr>
        <a:xfrm>
          <a:off x="212126" y="4542212"/>
          <a:ext cx="385685" cy="3856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678A64-A693-41E3-96DD-AC1429A677AE}">
      <dsp:nvSpPr>
        <dsp:cNvPr id="0" name=""/>
        <dsp:cNvSpPr/>
      </dsp:nvSpPr>
      <dsp:spPr>
        <a:xfrm>
          <a:off x="809938" y="4384432"/>
          <a:ext cx="6918328" cy="701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215" tIns="74215" rIns="74215" bIns="74215" numCol="1" spcCol="1270" anchor="ctr" anchorCtr="0">
          <a:noAutofit/>
        </a:bodyPr>
        <a:lstStyle/>
        <a:p>
          <a:pPr marL="0" lvl="0" indent="0" algn="l" defTabSz="844550">
            <a:lnSpc>
              <a:spcPct val="90000"/>
            </a:lnSpc>
            <a:spcBef>
              <a:spcPct val="0"/>
            </a:spcBef>
            <a:spcAft>
              <a:spcPct val="35000"/>
            </a:spcAft>
            <a:buNone/>
          </a:pPr>
          <a:r>
            <a:rPr lang="en-GB" sz="1900" kern="1200"/>
            <a:t>Calculations: Get a GPhC approved calculator, practice regularly</a:t>
          </a:r>
          <a:endParaRPr lang="en-US" sz="1900" kern="1200"/>
        </a:p>
      </dsp:txBody>
      <dsp:txXfrm>
        <a:off x="809938" y="4384432"/>
        <a:ext cx="6918328" cy="7012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D22DCA-C27F-436F-BFB7-E6D742F4422A}">
      <dsp:nvSpPr>
        <dsp:cNvPr id="0" name=""/>
        <dsp:cNvSpPr/>
      </dsp:nvSpPr>
      <dsp:spPr>
        <a:xfrm>
          <a:off x="0" y="625"/>
          <a:ext cx="7315200" cy="14626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406BF9-F2D5-4B17-AEFB-83D609C61E37}">
      <dsp:nvSpPr>
        <dsp:cNvPr id="0" name=""/>
        <dsp:cNvSpPr/>
      </dsp:nvSpPr>
      <dsp:spPr>
        <a:xfrm>
          <a:off x="442461" y="329728"/>
          <a:ext cx="804475" cy="8044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BE54EF-C12C-4A7E-BFF1-4DBEB0036D75}">
      <dsp:nvSpPr>
        <dsp:cNvPr id="0" name=""/>
        <dsp:cNvSpPr/>
      </dsp:nvSpPr>
      <dsp:spPr>
        <a:xfrm>
          <a:off x="1689398" y="625"/>
          <a:ext cx="5625801" cy="1462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801" tIns="154801" rIns="154801" bIns="154801" numCol="1" spcCol="1270" anchor="ctr" anchorCtr="0">
          <a:noAutofit/>
        </a:bodyPr>
        <a:lstStyle/>
        <a:p>
          <a:pPr marL="0" lvl="0" indent="0" algn="l" defTabSz="844550">
            <a:lnSpc>
              <a:spcPct val="100000"/>
            </a:lnSpc>
            <a:spcBef>
              <a:spcPct val="0"/>
            </a:spcBef>
            <a:spcAft>
              <a:spcPct val="35000"/>
            </a:spcAft>
            <a:buNone/>
          </a:pPr>
          <a:r>
            <a:rPr lang="en-GB" sz="1900" kern="1200" dirty="0"/>
            <a:t>Monday 1</a:t>
          </a:r>
          <a:r>
            <a:rPr lang="en-GB" sz="1900" kern="1200" baseline="30000" dirty="0"/>
            <a:t>st</a:t>
          </a:r>
          <a:r>
            <a:rPr lang="en-GB" sz="1900" kern="1200" dirty="0"/>
            <a:t> February</a:t>
          </a:r>
          <a:endParaRPr lang="en-US" sz="1900" kern="1200" dirty="0"/>
        </a:p>
      </dsp:txBody>
      <dsp:txXfrm>
        <a:off x="1689398" y="625"/>
        <a:ext cx="5625801" cy="1462682"/>
      </dsp:txXfrm>
    </dsp:sp>
    <dsp:sp modelId="{8DFEE3BD-0E9B-4171-9F5F-9605A8613549}">
      <dsp:nvSpPr>
        <dsp:cNvPr id="0" name=""/>
        <dsp:cNvSpPr/>
      </dsp:nvSpPr>
      <dsp:spPr>
        <a:xfrm>
          <a:off x="0" y="1828978"/>
          <a:ext cx="7315200" cy="14626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207573-2B4B-4448-9D74-1C5BCDB8F9C1}">
      <dsp:nvSpPr>
        <dsp:cNvPr id="0" name=""/>
        <dsp:cNvSpPr/>
      </dsp:nvSpPr>
      <dsp:spPr>
        <a:xfrm>
          <a:off x="442461" y="2158082"/>
          <a:ext cx="804475" cy="8044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2467EC-F7B4-461C-A309-15AFA4D1B636}">
      <dsp:nvSpPr>
        <dsp:cNvPr id="0" name=""/>
        <dsp:cNvSpPr/>
      </dsp:nvSpPr>
      <dsp:spPr>
        <a:xfrm>
          <a:off x="1689398" y="1828978"/>
          <a:ext cx="5625801" cy="1462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801" tIns="154801" rIns="154801" bIns="154801" numCol="1" spcCol="1270" anchor="ctr" anchorCtr="0">
          <a:noAutofit/>
        </a:bodyPr>
        <a:lstStyle/>
        <a:p>
          <a:pPr marL="0" lvl="0" indent="0" algn="l" defTabSz="844550">
            <a:lnSpc>
              <a:spcPct val="100000"/>
            </a:lnSpc>
            <a:spcBef>
              <a:spcPct val="0"/>
            </a:spcBef>
            <a:spcAft>
              <a:spcPct val="35000"/>
            </a:spcAft>
            <a:buNone/>
          </a:pPr>
          <a:r>
            <a:rPr lang="en-GB" sz="1900" kern="1200" dirty="0"/>
            <a:t>Typical day: Medicines history/reconciliation, medicines review, counselling. Dispensing varies across hospitals, also opportunities to attend clinics.</a:t>
          </a:r>
          <a:endParaRPr lang="en-US" sz="1900" kern="1200" dirty="0"/>
        </a:p>
      </dsp:txBody>
      <dsp:txXfrm>
        <a:off x="1689398" y="1828978"/>
        <a:ext cx="5625801" cy="1462682"/>
      </dsp:txXfrm>
    </dsp:sp>
    <dsp:sp modelId="{C9086A02-524B-4F31-B94F-79881B37509D}">
      <dsp:nvSpPr>
        <dsp:cNvPr id="0" name=""/>
        <dsp:cNvSpPr/>
      </dsp:nvSpPr>
      <dsp:spPr>
        <a:xfrm>
          <a:off x="0" y="3657332"/>
          <a:ext cx="7315200" cy="14626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B18247-3894-424A-8092-9E01FD10D0CA}">
      <dsp:nvSpPr>
        <dsp:cNvPr id="0" name=""/>
        <dsp:cNvSpPr/>
      </dsp:nvSpPr>
      <dsp:spPr>
        <a:xfrm>
          <a:off x="442461" y="3986435"/>
          <a:ext cx="804475" cy="8044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68D60C-0371-447F-91E3-9D9939489E89}">
      <dsp:nvSpPr>
        <dsp:cNvPr id="0" name=""/>
        <dsp:cNvSpPr/>
      </dsp:nvSpPr>
      <dsp:spPr>
        <a:xfrm>
          <a:off x="1689398" y="3657332"/>
          <a:ext cx="5625801" cy="1462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801" tIns="154801" rIns="154801" bIns="154801" numCol="1" spcCol="1270" anchor="ctr" anchorCtr="0">
          <a:noAutofit/>
        </a:bodyPr>
        <a:lstStyle/>
        <a:p>
          <a:pPr marL="0" lvl="0" indent="0" algn="l" defTabSz="844550">
            <a:lnSpc>
              <a:spcPct val="100000"/>
            </a:lnSpc>
            <a:spcBef>
              <a:spcPct val="0"/>
            </a:spcBef>
            <a:spcAft>
              <a:spcPct val="35000"/>
            </a:spcAft>
            <a:buNone/>
          </a:pPr>
          <a:r>
            <a:rPr lang="en-GB" sz="1900" kern="1200" dirty="0"/>
            <a:t>DPP and ES: DPP oversees PPAs and PPP log, ES MPAs and appraisal. Both will support you throughout!</a:t>
          </a:r>
          <a:endParaRPr lang="en-US" sz="1900" kern="1200" dirty="0"/>
        </a:p>
      </dsp:txBody>
      <dsp:txXfrm>
        <a:off x="1689398" y="3657332"/>
        <a:ext cx="5625801" cy="14626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1214F5-D822-40BE-B948-6900A5B0B349}">
      <dsp:nvSpPr>
        <dsp:cNvPr id="0" name=""/>
        <dsp:cNvSpPr/>
      </dsp:nvSpPr>
      <dsp:spPr>
        <a:xfrm>
          <a:off x="0" y="3938"/>
          <a:ext cx="7293610" cy="8389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C340AB-049C-46AC-9D8B-2D1C80014720}">
      <dsp:nvSpPr>
        <dsp:cNvPr id="0" name=""/>
        <dsp:cNvSpPr/>
      </dsp:nvSpPr>
      <dsp:spPr>
        <a:xfrm>
          <a:off x="253795" y="192712"/>
          <a:ext cx="461445" cy="4614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4C3EF2B-E3A4-4A1A-9435-4B8B57431263}">
      <dsp:nvSpPr>
        <dsp:cNvPr id="0" name=""/>
        <dsp:cNvSpPr/>
      </dsp:nvSpPr>
      <dsp:spPr>
        <a:xfrm>
          <a:off x="969035" y="3938"/>
          <a:ext cx="6324574" cy="838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3" tIns="88793" rIns="88793" bIns="88793" numCol="1" spcCol="1270" anchor="ctr" anchorCtr="0">
          <a:noAutofit/>
        </a:bodyPr>
        <a:lstStyle/>
        <a:p>
          <a:pPr marL="0" lvl="0" indent="0" algn="l" defTabSz="844550">
            <a:lnSpc>
              <a:spcPct val="100000"/>
            </a:lnSpc>
            <a:spcBef>
              <a:spcPct val="0"/>
            </a:spcBef>
            <a:spcAft>
              <a:spcPct val="35000"/>
            </a:spcAft>
            <a:buNone/>
          </a:pPr>
          <a:r>
            <a:rPr lang="en-GB" sz="1900" kern="1200"/>
            <a:t>PPAs can be </a:t>
          </a:r>
          <a:r>
            <a:rPr lang="en-GB" sz="1900" b="1" u="sng" kern="1200"/>
            <a:t>much longer </a:t>
          </a:r>
          <a:r>
            <a:rPr lang="en-GB" sz="1900" kern="1200"/>
            <a:t>than MPAs, start these and your PPP log </a:t>
          </a:r>
          <a:r>
            <a:rPr lang="en-GB" sz="1900" b="1" u="sng" kern="1200"/>
            <a:t>as soon as you can and allow plenty of time.</a:t>
          </a:r>
          <a:endParaRPr lang="en-US" sz="1900" b="1" u="sng" kern="1200"/>
        </a:p>
      </dsp:txBody>
      <dsp:txXfrm>
        <a:off x="969035" y="3938"/>
        <a:ext cx="6324574" cy="838991"/>
      </dsp:txXfrm>
    </dsp:sp>
    <dsp:sp modelId="{9FEA62D2-E46B-4D3D-A218-E97701DD8686}">
      <dsp:nvSpPr>
        <dsp:cNvPr id="0" name=""/>
        <dsp:cNvSpPr/>
      </dsp:nvSpPr>
      <dsp:spPr>
        <a:xfrm>
          <a:off x="0" y="1052678"/>
          <a:ext cx="7293610" cy="8389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FCB763-7835-40E2-875B-F550DDDAEE76}">
      <dsp:nvSpPr>
        <dsp:cNvPr id="0" name=""/>
        <dsp:cNvSpPr/>
      </dsp:nvSpPr>
      <dsp:spPr>
        <a:xfrm>
          <a:off x="253795" y="1241451"/>
          <a:ext cx="461445" cy="4614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1510157-BDDC-4AD2-9E51-80C2A123D5F0}">
      <dsp:nvSpPr>
        <dsp:cNvPr id="0" name=""/>
        <dsp:cNvSpPr/>
      </dsp:nvSpPr>
      <dsp:spPr>
        <a:xfrm>
          <a:off x="969035" y="1052678"/>
          <a:ext cx="6324574" cy="838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3" tIns="88793" rIns="88793" bIns="88793" numCol="1" spcCol="1270" anchor="ctr" anchorCtr="0">
          <a:noAutofit/>
        </a:bodyPr>
        <a:lstStyle/>
        <a:p>
          <a:pPr marL="0" lvl="0" indent="0" algn="l" defTabSz="844550">
            <a:lnSpc>
              <a:spcPct val="100000"/>
            </a:lnSpc>
            <a:spcBef>
              <a:spcPct val="0"/>
            </a:spcBef>
            <a:spcAft>
              <a:spcPct val="35000"/>
            </a:spcAft>
            <a:buNone/>
          </a:pPr>
          <a:r>
            <a:rPr lang="en-GB" sz="1900" b="1" u="sng" kern="1200"/>
            <a:t>PPA4: </a:t>
          </a:r>
          <a:r>
            <a:rPr lang="en-GB" sz="1900" kern="1200"/>
            <a:t>Detailed account of prescribing consultation, single </a:t>
          </a:r>
          <a:r>
            <a:rPr lang="en-GB" sz="1900" b="1" u="sng" kern="1200"/>
            <a:t>largest piece of work </a:t>
          </a:r>
          <a:r>
            <a:rPr lang="en-GB" sz="1900" kern="1200"/>
            <a:t>for portfolio.</a:t>
          </a:r>
          <a:endParaRPr lang="en-US" sz="1900" kern="1200"/>
        </a:p>
      </dsp:txBody>
      <dsp:txXfrm>
        <a:off x="969035" y="1052678"/>
        <a:ext cx="6324574" cy="838991"/>
      </dsp:txXfrm>
    </dsp:sp>
    <dsp:sp modelId="{4A48C49D-9CAF-47F0-9108-4054E96A7BEF}">
      <dsp:nvSpPr>
        <dsp:cNvPr id="0" name=""/>
        <dsp:cNvSpPr/>
      </dsp:nvSpPr>
      <dsp:spPr>
        <a:xfrm>
          <a:off x="0" y="2101418"/>
          <a:ext cx="7293610" cy="8389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FC577B-737E-4B3A-9258-AF30BB921887}">
      <dsp:nvSpPr>
        <dsp:cNvPr id="0" name=""/>
        <dsp:cNvSpPr/>
      </dsp:nvSpPr>
      <dsp:spPr>
        <a:xfrm>
          <a:off x="253795" y="2290191"/>
          <a:ext cx="461445" cy="4614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B506F22-429B-466E-86DB-A3833B85BBB7}">
      <dsp:nvSpPr>
        <dsp:cNvPr id="0" name=""/>
        <dsp:cNvSpPr/>
      </dsp:nvSpPr>
      <dsp:spPr>
        <a:xfrm>
          <a:off x="969035" y="2101418"/>
          <a:ext cx="6324574" cy="838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3" tIns="88793" rIns="88793" bIns="88793" numCol="1" spcCol="1270" anchor="ctr" anchorCtr="0">
          <a:noAutofit/>
        </a:bodyPr>
        <a:lstStyle/>
        <a:p>
          <a:pPr marL="0" lvl="0" indent="0" algn="l" defTabSz="844550">
            <a:lnSpc>
              <a:spcPct val="100000"/>
            </a:lnSpc>
            <a:spcBef>
              <a:spcPct val="0"/>
            </a:spcBef>
            <a:spcAft>
              <a:spcPct val="35000"/>
            </a:spcAft>
            <a:buNone/>
          </a:pPr>
          <a:r>
            <a:rPr lang="en-GB" sz="1900" kern="1200"/>
            <a:t>PPAs can become major focus, </a:t>
          </a:r>
          <a:r>
            <a:rPr lang="en-GB" sz="1900" b="1" u="sng" kern="1200"/>
            <a:t>remember MPAs too </a:t>
          </a:r>
          <a:r>
            <a:rPr lang="en-GB" sz="1900" kern="1200"/>
            <a:t>and plan with ES.</a:t>
          </a:r>
          <a:endParaRPr lang="en-US" sz="1900" kern="1200"/>
        </a:p>
      </dsp:txBody>
      <dsp:txXfrm>
        <a:off x="969035" y="2101418"/>
        <a:ext cx="6324574" cy="838991"/>
      </dsp:txXfrm>
    </dsp:sp>
    <dsp:sp modelId="{6417008F-74A2-4D11-9CD4-C55BD79E4C5F}">
      <dsp:nvSpPr>
        <dsp:cNvPr id="0" name=""/>
        <dsp:cNvSpPr/>
      </dsp:nvSpPr>
      <dsp:spPr>
        <a:xfrm>
          <a:off x="0" y="3150158"/>
          <a:ext cx="7293610" cy="8389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391311-E52A-459F-8A48-FB3B6DB6B507}">
      <dsp:nvSpPr>
        <dsp:cNvPr id="0" name=""/>
        <dsp:cNvSpPr/>
      </dsp:nvSpPr>
      <dsp:spPr>
        <a:xfrm>
          <a:off x="253795" y="3338931"/>
          <a:ext cx="461445" cy="4614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5F4B376-EAC2-4D28-B036-BC3DFBDE64B0}">
      <dsp:nvSpPr>
        <dsp:cNvPr id="0" name=""/>
        <dsp:cNvSpPr/>
      </dsp:nvSpPr>
      <dsp:spPr>
        <a:xfrm>
          <a:off x="969035" y="3150158"/>
          <a:ext cx="6324574" cy="838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3" tIns="88793" rIns="88793" bIns="88793" numCol="1" spcCol="1270" anchor="ctr" anchorCtr="0">
          <a:noAutofit/>
        </a:bodyPr>
        <a:lstStyle/>
        <a:p>
          <a:pPr marL="0" lvl="0" indent="0" algn="l" defTabSz="844550">
            <a:lnSpc>
              <a:spcPct val="100000"/>
            </a:lnSpc>
            <a:spcBef>
              <a:spcPct val="0"/>
            </a:spcBef>
            <a:spcAft>
              <a:spcPct val="35000"/>
            </a:spcAft>
            <a:buNone/>
          </a:pPr>
          <a:r>
            <a:rPr lang="en-GB" sz="1900" kern="1200"/>
            <a:t>Check </a:t>
          </a:r>
          <a:r>
            <a:rPr lang="en-GB" sz="1900" b="1" u="sng" kern="1200"/>
            <a:t>dress code </a:t>
          </a:r>
          <a:r>
            <a:rPr lang="en-GB" sz="1900" kern="1200"/>
            <a:t>before starting: Some allow smart casual </a:t>
          </a:r>
          <a:r>
            <a:rPr lang="en-GB" sz="1900" b="1" u="sng" kern="1200"/>
            <a:t>and scrubs not always provided </a:t>
          </a:r>
          <a:r>
            <a:rPr lang="en-GB" sz="1900" kern="1200"/>
            <a:t>by hospital trust.</a:t>
          </a:r>
          <a:endParaRPr lang="en-US" sz="1900" kern="1200"/>
        </a:p>
      </dsp:txBody>
      <dsp:txXfrm>
        <a:off x="969035" y="3150158"/>
        <a:ext cx="6324574" cy="838991"/>
      </dsp:txXfrm>
    </dsp:sp>
    <dsp:sp modelId="{2B85C31B-116F-4E2C-9913-2A34AF95B3AF}">
      <dsp:nvSpPr>
        <dsp:cNvPr id="0" name=""/>
        <dsp:cNvSpPr/>
      </dsp:nvSpPr>
      <dsp:spPr>
        <a:xfrm>
          <a:off x="0" y="4198898"/>
          <a:ext cx="7293610" cy="8389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81B552-E732-4A0B-806D-2D05FE3F5B3E}">
      <dsp:nvSpPr>
        <dsp:cNvPr id="0" name=""/>
        <dsp:cNvSpPr/>
      </dsp:nvSpPr>
      <dsp:spPr>
        <a:xfrm>
          <a:off x="253795" y="4387671"/>
          <a:ext cx="461445" cy="4614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41FEB57-FB50-406D-9BD3-99DC00AE6416}">
      <dsp:nvSpPr>
        <dsp:cNvPr id="0" name=""/>
        <dsp:cNvSpPr/>
      </dsp:nvSpPr>
      <dsp:spPr>
        <a:xfrm>
          <a:off x="969035" y="4198898"/>
          <a:ext cx="6324574" cy="838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793" tIns="88793" rIns="88793" bIns="88793" numCol="1" spcCol="1270" anchor="ctr" anchorCtr="0">
          <a:noAutofit/>
        </a:bodyPr>
        <a:lstStyle/>
        <a:p>
          <a:pPr marL="0" lvl="0" indent="0" algn="l" defTabSz="844550">
            <a:lnSpc>
              <a:spcPct val="100000"/>
            </a:lnSpc>
            <a:spcBef>
              <a:spcPct val="0"/>
            </a:spcBef>
            <a:spcAft>
              <a:spcPct val="35000"/>
            </a:spcAft>
            <a:buNone/>
          </a:pPr>
          <a:r>
            <a:rPr lang="en-GB" sz="1900" kern="1200"/>
            <a:t>Make sure to set aside and </a:t>
          </a:r>
          <a:r>
            <a:rPr lang="en-GB" sz="1900" b="1" u="sng" kern="1200"/>
            <a:t>book annual leave for exam </a:t>
          </a:r>
          <a:r>
            <a:rPr lang="en-GB" sz="1900" kern="1200"/>
            <a:t>as soon as you can.</a:t>
          </a:r>
          <a:endParaRPr lang="en-US" sz="1900" kern="1200"/>
        </a:p>
      </dsp:txBody>
      <dsp:txXfrm>
        <a:off x="969035" y="4198898"/>
        <a:ext cx="6324574" cy="8389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74CB2F-E62E-47C0-B2AC-D6D93514D7C4}">
      <dsp:nvSpPr>
        <dsp:cNvPr id="0" name=""/>
        <dsp:cNvSpPr/>
      </dsp:nvSpPr>
      <dsp:spPr>
        <a:xfrm>
          <a:off x="0" y="18622"/>
          <a:ext cx="7728267" cy="954719"/>
        </a:xfrm>
        <a:prstGeom prst="roundRect">
          <a:avLst/>
        </a:prstGeom>
        <a:solidFill>
          <a:schemeClr val="accent5">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FTY is a tough year: Often first year of full-time work, along with portfolio and exam revision.</a:t>
          </a:r>
          <a:endParaRPr lang="en-US" sz="2400" kern="1200"/>
        </a:p>
      </dsp:txBody>
      <dsp:txXfrm>
        <a:off x="46606" y="65228"/>
        <a:ext cx="7635055" cy="861507"/>
      </dsp:txXfrm>
    </dsp:sp>
    <dsp:sp modelId="{064AE6E5-EBBA-4D7E-A9BC-7D83B264AF47}">
      <dsp:nvSpPr>
        <dsp:cNvPr id="0" name=""/>
        <dsp:cNvSpPr/>
      </dsp:nvSpPr>
      <dsp:spPr>
        <a:xfrm>
          <a:off x="0" y="1042462"/>
          <a:ext cx="7728267" cy="954719"/>
        </a:xfrm>
        <a:prstGeom prst="roundRect">
          <a:avLst/>
        </a:prstGeom>
        <a:solidFill>
          <a:schemeClr val="accent5">
            <a:hueOff val="2794580"/>
            <a:satOff val="-2409"/>
            <a:lumOff val="3187"/>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Give yourself regular breaks from FTY and Pharmacy e.g. Saturday or a couple of evenings a week.</a:t>
          </a:r>
          <a:endParaRPr lang="en-US" sz="2400" kern="1200"/>
        </a:p>
      </dsp:txBody>
      <dsp:txXfrm>
        <a:off x="46606" y="1089068"/>
        <a:ext cx="7635055" cy="861507"/>
      </dsp:txXfrm>
    </dsp:sp>
    <dsp:sp modelId="{6D160164-2986-413C-A3EC-A09C59BBCA67}">
      <dsp:nvSpPr>
        <dsp:cNvPr id="0" name=""/>
        <dsp:cNvSpPr/>
      </dsp:nvSpPr>
      <dsp:spPr>
        <a:xfrm>
          <a:off x="0" y="2066302"/>
          <a:ext cx="7728267" cy="954719"/>
        </a:xfrm>
        <a:prstGeom prst="roundRect">
          <a:avLst/>
        </a:prstGeom>
        <a:solidFill>
          <a:schemeClr val="accent5">
            <a:hueOff val="5589159"/>
            <a:satOff val="-4817"/>
            <a:lumOff val="6373"/>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Spend time with friends and family</a:t>
          </a:r>
          <a:endParaRPr lang="en-US" sz="2400" kern="1200"/>
        </a:p>
      </dsp:txBody>
      <dsp:txXfrm>
        <a:off x="46606" y="2112908"/>
        <a:ext cx="7635055" cy="861507"/>
      </dsp:txXfrm>
    </dsp:sp>
    <dsp:sp modelId="{90EDB2E9-9504-457A-98B1-7D8FF9B879ED}">
      <dsp:nvSpPr>
        <dsp:cNvPr id="0" name=""/>
        <dsp:cNvSpPr/>
      </dsp:nvSpPr>
      <dsp:spPr>
        <a:xfrm>
          <a:off x="0" y="3090142"/>
          <a:ext cx="7728267" cy="954719"/>
        </a:xfrm>
        <a:prstGeom prst="roundRect">
          <a:avLst/>
        </a:prstGeom>
        <a:solidFill>
          <a:schemeClr val="accent5">
            <a:hueOff val="8383739"/>
            <a:satOff val="-7226"/>
            <a:lumOff val="956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Keep in touch with fellow FTYs and friends from University</a:t>
          </a:r>
          <a:endParaRPr lang="en-US" sz="2400" kern="1200"/>
        </a:p>
      </dsp:txBody>
      <dsp:txXfrm>
        <a:off x="46606" y="3136748"/>
        <a:ext cx="7635055" cy="861507"/>
      </dsp:txXfrm>
    </dsp:sp>
    <dsp:sp modelId="{35DF5890-498A-4324-A715-0736C8244850}">
      <dsp:nvSpPr>
        <dsp:cNvPr id="0" name=""/>
        <dsp:cNvSpPr/>
      </dsp:nvSpPr>
      <dsp:spPr>
        <a:xfrm>
          <a:off x="0" y="4113982"/>
          <a:ext cx="7728267" cy="954719"/>
        </a:xfrm>
        <a:prstGeom prst="roundRect">
          <a:avLst/>
        </a:prstGeom>
        <a:solidFill>
          <a:schemeClr val="accent5">
            <a:hueOff val="11178319"/>
            <a:satOff val="-9634"/>
            <a:lumOff val="12746"/>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Be kind to yourself: Some days can feel worse than others, you’re probably doing a lot better than you realise!</a:t>
          </a:r>
          <a:endParaRPr lang="en-US" sz="2400" kern="1200"/>
        </a:p>
      </dsp:txBody>
      <dsp:txXfrm>
        <a:off x="46606" y="4160588"/>
        <a:ext cx="7635055" cy="86150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84871" cy="502214"/>
          </a:xfrm>
          <a:prstGeom prst="rect">
            <a:avLst/>
          </a:prstGeom>
        </p:spPr>
        <p:txBody>
          <a:bodyPr vert="horz" lIns="91977" tIns="45990" rIns="91977" bIns="45990" rtlCol="0"/>
          <a:lstStyle>
            <a:lvl1pPr algn="l">
              <a:defRPr sz="1200"/>
            </a:lvl1pPr>
          </a:lstStyle>
          <a:p>
            <a:endParaRPr lang="en-GB"/>
          </a:p>
        </p:txBody>
      </p:sp>
      <p:sp>
        <p:nvSpPr>
          <p:cNvPr id="3" name="Date Placeholder 2"/>
          <p:cNvSpPr>
            <a:spLocks noGrp="1"/>
          </p:cNvSpPr>
          <p:nvPr>
            <p:ph type="dt" sz="quarter" idx="1"/>
          </p:nvPr>
        </p:nvSpPr>
        <p:spPr>
          <a:xfrm>
            <a:off x="3901700" y="3"/>
            <a:ext cx="2984871" cy="502214"/>
          </a:xfrm>
          <a:prstGeom prst="rect">
            <a:avLst/>
          </a:prstGeom>
        </p:spPr>
        <p:txBody>
          <a:bodyPr vert="horz" lIns="91977" tIns="45990" rIns="91977" bIns="45990" rtlCol="0"/>
          <a:lstStyle>
            <a:lvl1pPr algn="r">
              <a:defRPr sz="1200"/>
            </a:lvl1pPr>
          </a:lstStyle>
          <a:p>
            <a:fld id="{854D2CE0-078A-4A98-9C47-9ED3308CC042}" type="datetime1">
              <a:rPr lang="en-GB" smtClean="0"/>
              <a:t>10/08/2026</a:t>
            </a:fld>
            <a:endParaRPr lang="en-GB"/>
          </a:p>
        </p:txBody>
      </p:sp>
      <p:sp>
        <p:nvSpPr>
          <p:cNvPr id="4" name="Footer Placeholder 3"/>
          <p:cNvSpPr>
            <a:spLocks noGrp="1"/>
          </p:cNvSpPr>
          <p:nvPr>
            <p:ph type="ftr" sz="quarter" idx="2"/>
          </p:nvPr>
        </p:nvSpPr>
        <p:spPr>
          <a:xfrm>
            <a:off x="1" y="9518089"/>
            <a:ext cx="2984871" cy="502214"/>
          </a:xfrm>
          <a:prstGeom prst="rect">
            <a:avLst/>
          </a:prstGeom>
        </p:spPr>
        <p:txBody>
          <a:bodyPr vert="horz" lIns="91977" tIns="45990" rIns="91977" bIns="45990" rtlCol="0" anchor="b"/>
          <a:lstStyle>
            <a:lvl1pPr algn="l">
              <a:defRPr sz="1200"/>
            </a:lvl1pPr>
          </a:lstStyle>
          <a:p>
            <a:r>
              <a:rPr lang="en-GB"/>
              <a:t>CPMP2627 A Welcome Session</a:t>
            </a:r>
          </a:p>
        </p:txBody>
      </p:sp>
      <p:sp>
        <p:nvSpPr>
          <p:cNvPr id="5" name="Slide Number Placeholder 4"/>
          <p:cNvSpPr>
            <a:spLocks noGrp="1"/>
          </p:cNvSpPr>
          <p:nvPr>
            <p:ph type="sldNum" sz="quarter" idx="3"/>
          </p:nvPr>
        </p:nvSpPr>
        <p:spPr>
          <a:xfrm>
            <a:off x="3901700" y="9518089"/>
            <a:ext cx="2984871" cy="502214"/>
          </a:xfrm>
          <a:prstGeom prst="rect">
            <a:avLst/>
          </a:prstGeom>
        </p:spPr>
        <p:txBody>
          <a:bodyPr vert="horz" lIns="91977" tIns="45990" rIns="91977" bIns="45990" rtlCol="0" anchor="b"/>
          <a:lstStyle>
            <a:lvl1pPr algn="r">
              <a:defRPr sz="1200"/>
            </a:lvl1pPr>
          </a:lstStyle>
          <a:p>
            <a:fld id="{C171206A-9DAA-4BD8-984B-E99E7F5199C1}" type="slidenum">
              <a:rPr lang="en-GB" smtClean="0"/>
              <a:t>‹#›</a:t>
            </a:fld>
            <a:endParaRPr lang="en-GB"/>
          </a:p>
        </p:txBody>
      </p:sp>
    </p:spTree>
    <p:extLst>
      <p:ext uri="{BB962C8B-B14F-4D97-AF65-F5344CB8AC3E}">
        <p14:creationId xmlns:p14="http://schemas.microsoft.com/office/powerpoint/2010/main" val="3302896119"/>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4871" cy="502755"/>
          </a:xfrm>
          <a:prstGeom prst="rect">
            <a:avLst/>
          </a:prstGeom>
        </p:spPr>
        <p:txBody>
          <a:bodyPr vert="horz" lIns="91977" tIns="45990" rIns="91977" bIns="45990" rtlCol="0"/>
          <a:lstStyle>
            <a:lvl1pPr algn="l">
              <a:defRPr sz="1200"/>
            </a:lvl1pPr>
          </a:lstStyle>
          <a:p>
            <a:endParaRPr lang="en-GB"/>
          </a:p>
        </p:txBody>
      </p:sp>
      <p:sp>
        <p:nvSpPr>
          <p:cNvPr id="3" name="Date Placeholder 2"/>
          <p:cNvSpPr>
            <a:spLocks noGrp="1"/>
          </p:cNvSpPr>
          <p:nvPr>
            <p:ph type="dt" idx="1"/>
          </p:nvPr>
        </p:nvSpPr>
        <p:spPr>
          <a:xfrm>
            <a:off x="3901700" y="0"/>
            <a:ext cx="2984871" cy="502755"/>
          </a:xfrm>
          <a:prstGeom prst="rect">
            <a:avLst/>
          </a:prstGeom>
        </p:spPr>
        <p:txBody>
          <a:bodyPr vert="horz" lIns="91977" tIns="45990" rIns="91977" bIns="45990" rtlCol="0"/>
          <a:lstStyle>
            <a:lvl1pPr algn="r">
              <a:defRPr sz="1200"/>
            </a:lvl1pPr>
          </a:lstStyle>
          <a:p>
            <a:fld id="{57514DBA-11A4-42D1-883C-FE6AB95373E1}" type="datetime1">
              <a:rPr lang="en-GB" smtClean="0"/>
              <a:t>10/08/2026</a:t>
            </a:fld>
            <a:endParaRPr lang="en-GB"/>
          </a:p>
        </p:txBody>
      </p:sp>
      <p:sp>
        <p:nvSpPr>
          <p:cNvPr id="4" name="Slide Image Placeholder 3"/>
          <p:cNvSpPr>
            <a:spLocks noGrp="1" noRot="1" noChangeAspect="1"/>
          </p:cNvSpPr>
          <p:nvPr>
            <p:ph type="sldImg" idx="2"/>
          </p:nvPr>
        </p:nvSpPr>
        <p:spPr>
          <a:xfrm>
            <a:off x="1774825" y="784225"/>
            <a:ext cx="3338513" cy="1878013"/>
          </a:xfrm>
          <a:prstGeom prst="rect">
            <a:avLst/>
          </a:prstGeom>
          <a:noFill/>
          <a:ln w="12700">
            <a:solidFill>
              <a:prstClr val="black"/>
            </a:solidFill>
          </a:ln>
        </p:spPr>
        <p:txBody>
          <a:bodyPr vert="horz" lIns="91977" tIns="45990" rIns="91977" bIns="45990" rtlCol="0" anchor="ctr"/>
          <a:lstStyle/>
          <a:p>
            <a:endParaRPr lang="en-GB"/>
          </a:p>
        </p:txBody>
      </p:sp>
      <p:sp>
        <p:nvSpPr>
          <p:cNvPr id="5" name="Notes Placeholder 4"/>
          <p:cNvSpPr>
            <a:spLocks noGrp="1"/>
          </p:cNvSpPr>
          <p:nvPr>
            <p:ph type="body" sz="quarter" idx="3"/>
          </p:nvPr>
        </p:nvSpPr>
        <p:spPr>
          <a:xfrm>
            <a:off x="688817" y="2943898"/>
            <a:ext cx="5510530" cy="6414024"/>
          </a:xfrm>
          <a:prstGeom prst="rect">
            <a:avLst/>
          </a:prstGeom>
        </p:spPr>
        <p:txBody>
          <a:bodyPr vert="horz" lIns="91977" tIns="45990" rIns="91977" bIns="4599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517548"/>
            <a:ext cx="2984871" cy="502755"/>
          </a:xfrm>
          <a:prstGeom prst="rect">
            <a:avLst/>
          </a:prstGeom>
        </p:spPr>
        <p:txBody>
          <a:bodyPr vert="horz" lIns="91977" tIns="45990" rIns="91977" bIns="45990" rtlCol="0" anchor="b"/>
          <a:lstStyle>
            <a:lvl1pPr algn="l">
              <a:defRPr sz="1200"/>
            </a:lvl1pPr>
          </a:lstStyle>
          <a:p>
            <a:r>
              <a:rPr lang="en-GB"/>
              <a:t>CPMP2627 A Welcome Session</a:t>
            </a:r>
          </a:p>
        </p:txBody>
      </p:sp>
      <p:sp>
        <p:nvSpPr>
          <p:cNvPr id="7" name="Slide Number Placeholder 6"/>
          <p:cNvSpPr>
            <a:spLocks noGrp="1"/>
          </p:cNvSpPr>
          <p:nvPr>
            <p:ph type="sldNum" sz="quarter" idx="5"/>
          </p:nvPr>
        </p:nvSpPr>
        <p:spPr>
          <a:xfrm>
            <a:off x="3901700" y="9517548"/>
            <a:ext cx="2984871" cy="502755"/>
          </a:xfrm>
          <a:prstGeom prst="rect">
            <a:avLst/>
          </a:prstGeom>
        </p:spPr>
        <p:txBody>
          <a:bodyPr vert="horz" lIns="91977" tIns="45990" rIns="91977" bIns="45990" rtlCol="0" anchor="b"/>
          <a:lstStyle>
            <a:lvl1pPr algn="r">
              <a:defRPr sz="1200"/>
            </a:lvl1pPr>
          </a:lstStyle>
          <a:p>
            <a:fld id="{73E4C859-F662-43E0-9A6F-619FF7E9FC2A}" type="slidenum">
              <a:rPr lang="en-GB" smtClean="0"/>
              <a:t>‹#›</a:t>
            </a:fld>
            <a:endParaRPr lang="en-GB"/>
          </a:p>
        </p:txBody>
      </p:sp>
    </p:spTree>
    <p:extLst>
      <p:ext uri="{BB962C8B-B14F-4D97-AF65-F5344CB8AC3E}">
        <p14:creationId xmlns:p14="http://schemas.microsoft.com/office/powerpoint/2010/main" val="369516243"/>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i="1" baseline="0" dirty="0">
                <a:solidFill>
                  <a:srgbClr val="002060"/>
                </a:solidFill>
              </a:rPr>
              <a:t>Welcome everyone to our first session of the Community Pharmacy Management Programme.</a:t>
            </a:r>
          </a:p>
          <a:p>
            <a:endParaRPr lang="en-GB" altLang="en-US" i="1" baseline="0" dirty="0">
              <a:solidFill>
                <a:srgbClr val="002060"/>
              </a:solidFill>
            </a:endParaRPr>
          </a:p>
          <a:p>
            <a:r>
              <a:rPr lang="en-GB" altLang="en-US" i="1" baseline="0" dirty="0">
                <a:solidFill>
                  <a:srgbClr val="002060"/>
                </a:solidFill>
              </a:rPr>
              <a:t>My name is Adrienne Clugston and I’m Operations Manager for UCA-NI.</a:t>
            </a:r>
          </a:p>
          <a:p>
            <a:endParaRPr lang="en-GB" altLang="en-US" i="1" baseline="0" dirty="0">
              <a:solidFill>
                <a:srgbClr val="002060"/>
              </a:solidFill>
            </a:endParaRPr>
          </a:p>
          <a:p>
            <a:r>
              <a:rPr lang="en-GB" altLang="en-US" i="1" baseline="0" dirty="0">
                <a:solidFill>
                  <a:srgbClr val="002060"/>
                </a:solidFill>
              </a:rPr>
              <a:t>You have all just completed your first week of your community pharmacy placement and hopefully you have all settled in well into your pharmacy teams.</a:t>
            </a:r>
          </a:p>
          <a:p>
            <a:endParaRPr lang="en-GB" altLang="en-US" i="1" baseline="0" dirty="0">
              <a:solidFill>
                <a:srgbClr val="002060"/>
              </a:solidFill>
            </a:endParaRPr>
          </a:p>
          <a:p>
            <a:r>
              <a:rPr lang="en-GB" altLang="en-US" i="1" baseline="0" dirty="0">
                <a:solidFill>
                  <a:srgbClr val="002060"/>
                </a:solidFill>
              </a:rPr>
              <a:t>This morning, we are going to set the scene a little for you - give you a quick run through on community pharmacy in northern Ireland, this programme and how it sits alongside your NICPLD programme, and hopefully give you some useful information to set you up well for your foundation training year ahead.</a:t>
            </a:r>
          </a:p>
          <a:p>
            <a:endParaRPr lang="en-GB" altLang="en-US" i="1" baseline="0" dirty="0">
              <a:solidFill>
                <a:srgbClr val="002060"/>
              </a:solidFill>
            </a:endParaRPr>
          </a:p>
          <a:p>
            <a:r>
              <a:rPr lang="en-GB" altLang="en-US" i="1" baseline="0" dirty="0">
                <a:solidFill>
                  <a:srgbClr val="002060"/>
                </a:solidFill>
              </a:rPr>
              <a:t>You are being guided through your foundation training year by your educational supervisor, your pharmacy colleagues and by your NICPLD training programme.</a:t>
            </a:r>
          </a:p>
          <a:p>
            <a:endParaRPr lang="en-GB" altLang="en-US" i="1" baseline="0" dirty="0">
              <a:solidFill>
                <a:srgbClr val="002060"/>
              </a:solidFill>
            </a:endParaRPr>
          </a:p>
          <a:p>
            <a:r>
              <a:rPr lang="en-GB" altLang="en-US" i="1" baseline="0" dirty="0">
                <a:solidFill>
                  <a:srgbClr val="002060"/>
                </a:solidFill>
              </a:rPr>
              <a:t>Your employer has enrolled you onto the UCA programme – the Community Pharmacy Management Programme – as we cover some of the practical aspects of working life as a pharmacist and manager.</a:t>
            </a:r>
          </a:p>
          <a:p>
            <a:endParaRPr lang="en-GB" altLang="en-US" i="1" baseline="0" dirty="0">
              <a:solidFill>
                <a:srgbClr val="002060"/>
              </a:solidFill>
            </a:endParaRPr>
          </a:p>
          <a:p>
            <a:r>
              <a:rPr lang="en-GB" altLang="en-US" i="1" baseline="0" dirty="0">
                <a:solidFill>
                  <a:srgbClr val="002060"/>
                </a:solidFill>
              </a:rPr>
              <a:t>What you will learn through this programme will be how to put all your clinical knowledge into practice in terms of service delivery, the basics of pharmacy management and how to start thinking of yourself as a manager and leader in your profession.</a:t>
            </a:r>
            <a:endParaRPr lang="en-GB" altLang="en-US" i="1" dirty="0">
              <a:solidFill>
                <a:srgbClr val="002060"/>
              </a:solidFill>
            </a:endParaRPr>
          </a:p>
          <a:p>
            <a:endParaRPr lang="en-GB" altLang="en-US" baseline="0" dirty="0">
              <a:solidFill>
                <a:srgbClr val="FF0000"/>
              </a:solidFill>
            </a:endParaRPr>
          </a:p>
        </p:txBody>
      </p:sp>
      <p:sp>
        <p:nvSpPr>
          <p:cNvPr id="4" name="Slide Number Placeholder 3"/>
          <p:cNvSpPr>
            <a:spLocks noGrp="1"/>
          </p:cNvSpPr>
          <p:nvPr>
            <p:ph type="sldNum" sz="quarter" idx="10"/>
          </p:nvPr>
        </p:nvSpPr>
        <p:spPr/>
        <p:txBody>
          <a:bodyPr/>
          <a:lstStyle/>
          <a:p>
            <a:fld id="{73E4C859-F662-43E0-9A6F-619FF7E9FC2A}" type="slidenum">
              <a:rPr lang="en-GB" smtClean="0"/>
              <a:t>1</a:t>
            </a:fld>
            <a:endParaRPr lang="en-GB"/>
          </a:p>
        </p:txBody>
      </p:sp>
      <p:sp>
        <p:nvSpPr>
          <p:cNvPr id="5" name="Date Placeholder 4">
            <a:extLst>
              <a:ext uri="{FF2B5EF4-FFF2-40B4-BE49-F238E27FC236}">
                <a16:creationId xmlns:a16="http://schemas.microsoft.com/office/drawing/2014/main" id="{76018FBD-EE94-0A31-6711-7289D1AC5FFC}"/>
              </a:ext>
            </a:extLst>
          </p:cNvPr>
          <p:cNvSpPr>
            <a:spLocks noGrp="1"/>
          </p:cNvSpPr>
          <p:nvPr>
            <p:ph type="dt" idx="1"/>
          </p:nvPr>
        </p:nvSpPr>
        <p:spPr/>
        <p:txBody>
          <a:bodyPr/>
          <a:lstStyle/>
          <a:p>
            <a:fld id="{671630F1-F1D6-4B15-8457-D0037D797E79}" type="datetime1">
              <a:rPr lang="en-GB" smtClean="0"/>
              <a:t>10/08/2026</a:t>
            </a:fld>
            <a:endParaRPr lang="en-GB"/>
          </a:p>
        </p:txBody>
      </p:sp>
      <p:sp>
        <p:nvSpPr>
          <p:cNvPr id="6" name="Footer Placeholder 5">
            <a:extLst>
              <a:ext uri="{FF2B5EF4-FFF2-40B4-BE49-F238E27FC236}">
                <a16:creationId xmlns:a16="http://schemas.microsoft.com/office/drawing/2014/main" id="{8E7DB535-5D1B-9B90-24A2-C3066687DDF0}"/>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703213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ed423f8cba_0_0:notes"/>
          <p:cNvSpPr>
            <a:spLocks noGrp="1" noRot="1" noChangeAspect="1"/>
          </p:cNvSpPr>
          <p:nvPr>
            <p:ph type="sldImg" idx="2"/>
          </p:nvPr>
        </p:nvSpPr>
        <p:spPr>
          <a:xfrm>
            <a:off x="396875" y="692150"/>
            <a:ext cx="6154738" cy="34623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ed423f8cba_0_0:notes"/>
          <p:cNvSpPr txBox="1">
            <a:spLocks noGrp="1"/>
          </p:cNvSpPr>
          <p:nvPr>
            <p:ph type="body" idx="1"/>
          </p:nvPr>
        </p:nvSpPr>
        <p:spPr>
          <a:xfrm>
            <a:off x="694929" y="4384382"/>
            <a:ext cx="5559433" cy="4153625"/>
          </a:xfrm>
          <a:prstGeom prst="rect">
            <a:avLst/>
          </a:prstGeom>
        </p:spPr>
        <p:txBody>
          <a:bodyPr spcFirstLastPara="1" wrap="square" lIns="92406" tIns="92406" rIns="92406" bIns="92406" anchor="t" anchorCtr="0">
            <a:noAutofit/>
          </a:bodyPr>
          <a:lstStyle/>
          <a:p>
            <a:endParaRPr/>
          </a:p>
        </p:txBody>
      </p:sp>
      <p:sp>
        <p:nvSpPr>
          <p:cNvPr id="2" name="Date Placeholder 1">
            <a:extLst>
              <a:ext uri="{FF2B5EF4-FFF2-40B4-BE49-F238E27FC236}">
                <a16:creationId xmlns:a16="http://schemas.microsoft.com/office/drawing/2014/main" id="{9A07F23E-2D67-FEA9-FA89-B51495FCC2AA}"/>
              </a:ext>
            </a:extLst>
          </p:cNvPr>
          <p:cNvSpPr>
            <a:spLocks noGrp="1"/>
          </p:cNvSpPr>
          <p:nvPr>
            <p:ph type="dt" idx="1"/>
          </p:nvPr>
        </p:nvSpPr>
        <p:spPr/>
        <p:txBody>
          <a:bodyPr/>
          <a:lstStyle/>
          <a:p>
            <a:fld id="{CBD1AAD8-DF1B-48DA-A130-8145DD219DA3}" type="datetime1">
              <a:rPr lang="en-GB" smtClean="0"/>
              <a:t>10/08/2026</a:t>
            </a:fld>
            <a:endParaRPr lang="en-GB"/>
          </a:p>
        </p:txBody>
      </p:sp>
      <p:sp>
        <p:nvSpPr>
          <p:cNvPr id="3" name="Footer Placeholder 2">
            <a:extLst>
              <a:ext uri="{FF2B5EF4-FFF2-40B4-BE49-F238E27FC236}">
                <a16:creationId xmlns:a16="http://schemas.microsoft.com/office/drawing/2014/main" id="{54887555-EC48-9FC3-CE72-551BE061E6AE}"/>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1450811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ed423f8cba_0_5:notes"/>
          <p:cNvSpPr>
            <a:spLocks noGrp="1" noRot="1" noChangeAspect="1"/>
          </p:cNvSpPr>
          <p:nvPr>
            <p:ph type="sldImg" idx="2"/>
          </p:nvPr>
        </p:nvSpPr>
        <p:spPr>
          <a:xfrm>
            <a:off x="396875" y="692150"/>
            <a:ext cx="6154738" cy="34623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ed423f8cba_0_5:notes"/>
          <p:cNvSpPr txBox="1">
            <a:spLocks noGrp="1"/>
          </p:cNvSpPr>
          <p:nvPr>
            <p:ph type="body" idx="1"/>
          </p:nvPr>
        </p:nvSpPr>
        <p:spPr>
          <a:xfrm>
            <a:off x="694929" y="4384382"/>
            <a:ext cx="5559433" cy="4153625"/>
          </a:xfrm>
          <a:prstGeom prst="rect">
            <a:avLst/>
          </a:prstGeom>
        </p:spPr>
        <p:txBody>
          <a:bodyPr spcFirstLastPara="1" wrap="square" lIns="92406" tIns="92406" rIns="92406" bIns="92406" anchor="t" anchorCtr="0">
            <a:noAutofit/>
          </a:bodyPr>
          <a:lstStyle/>
          <a:p>
            <a:endParaRPr/>
          </a:p>
        </p:txBody>
      </p:sp>
      <p:sp>
        <p:nvSpPr>
          <p:cNvPr id="2" name="Date Placeholder 1">
            <a:extLst>
              <a:ext uri="{FF2B5EF4-FFF2-40B4-BE49-F238E27FC236}">
                <a16:creationId xmlns:a16="http://schemas.microsoft.com/office/drawing/2014/main" id="{A57EA08D-E12F-744A-CD94-219BE3BB2824}"/>
              </a:ext>
            </a:extLst>
          </p:cNvPr>
          <p:cNvSpPr>
            <a:spLocks noGrp="1"/>
          </p:cNvSpPr>
          <p:nvPr>
            <p:ph type="dt" idx="1"/>
          </p:nvPr>
        </p:nvSpPr>
        <p:spPr/>
        <p:txBody>
          <a:bodyPr/>
          <a:lstStyle/>
          <a:p>
            <a:fld id="{57B71D9F-469F-42CD-8B6A-0FADD32CC52A}" type="datetime1">
              <a:rPr lang="en-GB" smtClean="0"/>
              <a:t>10/08/2026</a:t>
            </a:fld>
            <a:endParaRPr lang="en-GB"/>
          </a:p>
        </p:txBody>
      </p:sp>
      <p:sp>
        <p:nvSpPr>
          <p:cNvPr id="3" name="Footer Placeholder 2">
            <a:extLst>
              <a:ext uri="{FF2B5EF4-FFF2-40B4-BE49-F238E27FC236}">
                <a16:creationId xmlns:a16="http://schemas.microsoft.com/office/drawing/2014/main" id="{4C5EBE52-3BCF-0B36-48CC-29DB1881A928}"/>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1036595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ed423f8cba_0_10:notes"/>
          <p:cNvSpPr>
            <a:spLocks noGrp="1" noRot="1" noChangeAspect="1"/>
          </p:cNvSpPr>
          <p:nvPr>
            <p:ph type="sldImg" idx="2"/>
          </p:nvPr>
        </p:nvSpPr>
        <p:spPr>
          <a:xfrm>
            <a:off x="396875" y="692150"/>
            <a:ext cx="6154738" cy="34623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ed423f8cba_0_10:notes"/>
          <p:cNvSpPr txBox="1">
            <a:spLocks noGrp="1"/>
          </p:cNvSpPr>
          <p:nvPr>
            <p:ph type="body" idx="1"/>
          </p:nvPr>
        </p:nvSpPr>
        <p:spPr>
          <a:xfrm>
            <a:off x="694929" y="4384382"/>
            <a:ext cx="5559433" cy="4153625"/>
          </a:xfrm>
          <a:prstGeom prst="rect">
            <a:avLst/>
          </a:prstGeom>
        </p:spPr>
        <p:txBody>
          <a:bodyPr spcFirstLastPara="1" wrap="square" lIns="92406" tIns="92406" rIns="92406" bIns="92406" anchor="t" anchorCtr="0">
            <a:noAutofit/>
          </a:bodyPr>
          <a:lstStyle/>
          <a:p>
            <a:endParaRPr/>
          </a:p>
        </p:txBody>
      </p:sp>
      <p:sp>
        <p:nvSpPr>
          <p:cNvPr id="2" name="Date Placeholder 1">
            <a:extLst>
              <a:ext uri="{FF2B5EF4-FFF2-40B4-BE49-F238E27FC236}">
                <a16:creationId xmlns:a16="http://schemas.microsoft.com/office/drawing/2014/main" id="{E266D8D1-AA5A-20BC-7827-A6B9C2DAB402}"/>
              </a:ext>
            </a:extLst>
          </p:cNvPr>
          <p:cNvSpPr>
            <a:spLocks noGrp="1"/>
          </p:cNvSpPr>
          <p:nvPr>
            <p:ph type="dt" idx="1"/>
          </p:nvPr>
        </p:nvSpPr>
        <p:spPr/>
        <p:txBody>
          <a:bodyPr/>
          <a:lstStyle/>
          <a:p>
            <a:fld id="{C39C3A8A-394A-4884-8C81-0E723F5C80BD}" type="datetime1">
              <a:rPr lang="en-GB" smtClean="0"/>
              <a:t>10/08/2026</a:t>
            </a:fld>
            <a:endParaRPr lang="en-GB"/>
          </a:p>
        </p:txBody>
      </p:sp>
      <p:sp>
        <p:nvSpPr>
          <p:cNvPr id="3" name="Footer Placeholder 2">
            <a:extLst>
              <a:ext uri="{FF2B5EF4-FFF2-40B4-BE49-F238E27FC236}">
                <a16:creationId xmlns:a16="http://schemas.microsoft.com/office/drawing/2014/main" id="{49BFE831-5DD0-3C98-A306-365C050BBC53}"/>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1096284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ed423f8cba_0_15:notes"/>
          <p:cNvSpPr>
            <a:spLocks noGrp="1" noRot="1" noChangeAspect="1"/>
          </p:cNvSpPr>
          <p:nvPr>
            <p:ph type="sldImg" idx="2"/>
          </p:nvPr>
        </p:nvSpPr>
        <p:spPr>
          <a:xfrm>
            <a:off x="396875" y="692150"/>
            <a:ext cx="6154738" cy="34623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ed423f8cba_0_15:notes"/>
          <p:cNvSpPr txBox="1">
            <a:spLocks noGrp="1"/>
          </p:cNvSpPr>
          <p:nvPr>
            <p:ph type="body" idx="1"/>
          </p:nvPr>
        </p:nvSpPr>
        <p:spPr>
          <a:xfrm>
            <a:off x="694929" y="4384382"/>
            <a:ext cx="5559433" cy="4153625"/>
          </a:xfrm>
          <a:prstGeom prst="rect">
            <a:avLst/>
          </a:prstGeom>
        </p:spPr>
        <p:txBody>
          <a:bodyPr spcFirstLastPara="1" wrap="square" lIns="92406" tIns="92406" rIns="92406" bIns="92406" anchor="t" anchorCtr="0">
            <a:noAutofit/>
          </a:bodyPr>
          <a:lstStyle/>
          <a:p>
            <a:endParaRPr/>
          </a:p>
        </p:txBody>
      </p:sp>
      <p:sp>
        <p:nvSpPr>
          <p:cNvPr id="2" name="Date Placeholder 1">
            <a:extLst>
              <a:ext uri="{FF2B5EF4-FFF2-40B4-BE49-F238E27FC236}">
                <a16:creationId xmlns:a16="http://schemas.microsoft.com/office/drawing/2014/main" id="{9403F47B-8128-1D85-A32A-1EB9D30F1B34}"/>
              </a:ext>
            </a:extLst>
          </p:cNvPr>
          <p:cNvSpPr>
            <a:spLocks noGrp="1"/>
          </p:cNvSpPr>
          <p:nvPr>
            <p:ph type="dt" idx="1"/>
          </p:nvPr>
        </p:nvSpPr>
        <p:spPr/>
        <p:txBody>
          <a:bodyPr/>
          <a:lstStyle/>
          <a:p>
            <a:fld id="{5C5F9523-42F0-433D-9B1B-DD27A790041B}" type="datetime1">
              <a:rPr lang="en-GB" smtClean="0"/>
              <a:t>10/08/2026</a:t>
            </a:fld>
            <a:endParaRPr lang="en-GB"/>
          </a:p>
        </p:txBody>
      </p:sp>
      <p:sp>
        <p:nvSpPr>
          <p:cNvPr id="3" name="Footer Placeholder 2">
            <a:extLst>
              <a:ext uri="{FF2B5EF4-FFF2-40B4-BE49-F238E27FC236}">
                <a16:creationId xmlns:a16="http://schemas.microsoft.com/office/drawing/2014/main" id="{4DAA5F58-CB21-0E2A-0AB5-4AC8631FEA48}"/>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4193832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ed423f8cba_0_20:notes"/>
          <p:cNvSpPr>
            <a:spLocks noGrp="1" noRot="1" noChangeAspect="1"/>
          </p:cNvSpPr>
          <p:nvPr>
            <p:ph type="sldImg" idx="2"/>
          </p:nvPr>
        </p:nvSpPr>
        <p:spPr>
          <a:xfrm>
            <a:off x="396875" y="692150"/>
            <a:ext cx="6154738" cy="34623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ed423f8cba_0_20:notes"/>
          <p:cNvSpPr txBox="1">
            <a:spLocks noGrp="1"/>
          </p:cNvSpPr>
          <p:nvPr>
            <p:ph type="body" idx="1"/>
          </p:nvPr>
        </p:nvSpPr>
        <p:spPr>
          <a:xfrm>
            <a:off x="694929" y="4384382"/>
            <a:ext cx="5559433" cy="4153625"/>
          </a:xfrm>
          <a:prstGeom prst="rect">
            <a:avLst/>
          </a:prstGeom>
        </p:spPr>
        <p:txBody>
          <a:bodyPr spcFirstLastPara="1" wrap="square" lIns="92406" tIns="92406" rIns="92406" bIns="92406" anchor="t" anchorCtr="0">
            <a:noAutofit/>
          </a:bodyPr>
          <a:lstStyle/>
          <a:p>
            <a:endParaRPr/>
          </a:p>
        </p:txBody>
      </p:sp>
      <p:sp>
        <p:nvSpPr>
          <p:cNvPr id="2" name="Date Placeholder 1">
            <a:extLst>
              <a:ext uri="{FF2B5EF4-FFF2-40B4-BE49-F238E27FC236}">
                <a16:creationId xmlns:a16="http://schemas.microsoft.com/office/drawing/2014/main" id="{B7F2DC4D-5AC5-44A1-F5A3-E1E3331093B8}"/>
              </a:ext>
            </a:extLst>
          </p:cNvPr>
          <p:cNvSpPr>
            <a:spLocks noGrp="1"/>
          </p:cNvSpPr>
          <p:nvPr>
            <p:ph type="dt" idx="1"/>
          </p:nvPr>
        </p:nvSpPr>
        <p:spPr/>
        <p:txBody>
          <a:bodyPr/>
          <a:lstStyle/>
          <a:p>
            <a:fld id="{DE26EAE0-F94E-421D-9151-0DC4E16435E5}" type="datetime1">
              <a:rPr lang="en-GB" smtClean="0"/>
              <a:t>10/08/2026</a:t>
            </a:fld>
            <a:endParaRPr lang="en-GB"/>
          </a:p>
        </p:txBody>
      </p:sp>
      <p:sp>
        <p:nvSpPr>
          <p:cNvPr id="3" name="Footer Placeholder 2">
            <a:extLst>
              <a:ext uri="{FF2B5EF4-FFF2-40B4-BE49-F238E27FC236}">
                <a16:creationId xmlns:a16="http://schemas.microsoft.com/office/drawing/2014/main" id="{E85619B3-FEB5-39D8-F0E1-2A3AB331AC5A}"/>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1251497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ed423f8cba_0_25:notes"/>
          <p:cNvSpPr>
            <a:spLocks noGrp="1" noRot="1" noChangeAspect="1"/>
          </p:cNvSpPr>
          <p:nvPr>
            <p:ph type="sldImg" idx="2"/>
          </p:nvPr>
        </p:nvSpPr>
        <p:spPr>
          <a:xfrm>
            <a:off x="396875" y="692150"/>
            <a:ext cx="6154738" cy="34623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ed423f8cba_0_25:notes"/>
          <p:cNvSpPr txBox="1">
            <a:spLocks noGrp="1"/>
          </p:cNvSpPr>
          <p:nvPr>
            <p:ph type="body" idx="1"/>
          </p:nvPr>
        </p:nvSpPr>
        <p:spPr>
          <a:xfrm>
            <a:off x="694929" y="4384382"/>
            <a:ext cx="5559433" cy="4153625"/>
          </a:xfrm>
          <a:prstGeom prst="rect">
            <a:avLst/>
          </a:prstGeom>
        </p:spPr>
        <p:txBody>
          <a:bodyPr spcFirstLastPara="1" wrap="square" lIns="92406" tIns="92406" rIns="92406" bIns="92406" anchor="t" anchorCtr="0">
            <a:noAutofit/>
          </a:bodyPr>
          <a:lstStyle/>
          <a:p>
            <a:r>
              <a:rPr lang="en-GB" dirty="0"/>
              <a:t>If you have any questions for Cliff, or would like to discuss your specific situation, please get in touch with Adrienne on Adrienne@ucani.co.uk</a:t>
            </a:r>
            <a:endParaRPr dirty="0"/>
          </a:p>
        </p:txBody>
      </p:sp>
      <p:sp>
        <p:nvSpPr>
          <p:cNvPr id="2" name="Date Placeholder 1">
            <a:extLst>
              <a:ext uri="{FF2B5EF4-FFF2-40B4-BE49-F238E27FC236}">
                <a16:creationId xmlns:a16="http://schemas.microsoft.com/office/drawing/2014/main" id="{7AB83E0C-16C5-2A9C-8B8F-E9DA9968F5AA}"/>
              </a:ext>
            </a:extLst>
          </p:cNvPr>
          <p:cNvSpPr>
            <a:spLocks noGrp="1"/>
          </p:cNvSpPr>
          <p:nvPr>
            <p:ph type="dt" idx="1"/>
          </p:nvPr>
        </p:nvSpPr>
        <p:spPr/>
        <p:txBody>
          <a:bodyPr/>
          <a:lstStyle/>
          <a:p>
            <a:fld id="{5ED8818A-E57C-4957-AE4E-2AD435F5B87E}" type="datetime1">
              <a:rPr lang="en-GB" smtClean="0"/>
              <a:t>10/08/2026</a:t>
            </a:fld>
            <a:endParaRPr lang="en-GB"/>
          </a:p>
        </p:txBody>
      </p:sp>
      <p:sp>
        <p:nvSpPr>
          <p:cNvPr id="3" name="Footer Placeholder 2">
            <a:extLst>
              <a:ext uri="{FF2B5EF4-FFF2-40B4-BE49-F238E27FC236}">
                <a16:creationId xmlns:a16="http://schemas.microsoft.com/office/drawing/2014/main" id="{161C28FA-1E69-E139-FF90-E0311284CD7E}"/>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1231116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462110"/>
            <a:fld id="{98C89672-CB83-094D-B1B3-AA439FC3E4B2}" type="slidenum">
              <a:rPr lang="en-GB">
                <a:solidFill>
                  <a:prstClr val="black"/>
                </a:solidFill>
                <a:latin typeface="Aptos" panose="02110004020202020204"/>
              </a:rPr>
              <a:pPr defTabSz="462110"/>
              <a:t>18</a:t>
            </a:fld>
            <a:endParaRPr lang="en-GB">
              <a:solidFill>
                <a:prstClr val="black"/>
              </a:solidFill>
              <a:latin typeface="Aptos" panose="02110004020202020204"/>
            </a:endParaRPr>
          </a:p>
        </p:txBody>
      </p:sp>
      <p:sp>
        <p:nvSpPr>
          <p:cNvPr id="5" name="Date Placeholder 4">
            <a:extLst>
              <a:ext uri="{FF2B5EF4-FFF2-40B4-BE49-F238E27FC236}">
                <a16:creationId xmlns:a16="http://schemas.microsoft.com/office/drawing/2014/main" id="{F3B4B602-DB31-F767-4E6B-A3BA1CDE0F15}"/>
              </a:ext>
            </a:extLst>
          </p:cNvPr>
          <p:cNvSpPr>
            <a:spLocks noGrp="1"/>
          </p:cNvSpPr>
          <p:nvPr>
            <p:ph type="dt" idx="1"/>
          </p:nvPr>
        </p:nvSpPr>
        <p:spPr/>
        <p:txBody>
          <a:bodyPr/>
          <a:lstStyle/>
          <a:p>
            <a:fld id="{E872074E-5386-466D-BE9B-CB8B086C5976}" type="datetime1">
              <a:rPr lang="en-GB" smtClean="0"/>
              <a:t>10/08/2026</a:t>
            </a:fld>
            <a:endParaRPr lang="en-GB"/>
          </a:p>
        </p:txBody>
      </p:sp>
      <p:sp>
        <p:nvSpPr>
          <p:cNvPr id="6" name="Footer Placeholder 5">
            <a:extLst>
              <a:ext uri="{FF2B5EF4-FFF2-40B4-BE49-F238E27FC236}">
                <a16:creationId xmlns:a16="http://schemas.microsoft.com/office/drawing/2014/main" id="{92BA6FEC-8C76-DAE7-D5E0-F939CC4A2D30}"/>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4128694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462110"/>
            <a:fld id="{98C89672-CB83-094D-B1B3-AA439FC3E4B2}" type="slidenum">
              <a:rPr lang="en-GB">
                <a:solidFill>
                  <a:prstClr val="black"/>
                </a:solidFill>
                <a:latin typeface="Aptos" panose="02110004020202020204"/>
              </a:rPr>
              <a:pPr defTabSz="462110"/>
              <a:t>21</a:t>
            </a:fld>
            <a:endParaRPr lang="en-GB">
              <a:solidFill>
                <a:prstClr val="black"/>
              </a:solidFill>
              <a:latin typeface="Aptos" panose="02110004020202020204"/>
            </a:endParaRPr>
          </a:p>
        </p:txBody>
      </p:sp>
      <p:sp>
        <p:nvSpPr>
          <p:cNvPr id="5" name="Date Placeholder 4">
            <a:extLst>
              <a:ext uri="{FF2B5EF4-FFF2-40B4-BE49-F238E27FC236}">
                <a16:creationId xmlns:a16="http://schemas.microsoft.com/office/drawing/2014/main" id="{63394D15-A1F1-0E87-21B8-9DE599EC4368}"/>
              </a:ext>
            </a:extLst>
          </p:cNvPr>
          <p:cNvSpPr>
            <a:spLocks noGrp="1"/>
          </p:cNvSpPr>
          <p:nvPr>
            <p:ph type="dt" idx="1"/>
          </p:nvPr>
        </p:nvSpPr>
        <p:spPr/>
        <p:txBody>
          <a:bodyPr/>
          <a:lstStyle/>
          <a:p>
            <a:fld id="{7F955762-CAE5-4F6D-8202-68B09306C7E2}" type="datetime1">
              <a:rPr lang="en-GB" smtClean="0"/>
              <a:t>10/08/2026</a:t>
            </a:fld>
            <a:endParaRPr lang="en-GB"/>
          </a:p>
        </p:txBody>
      </p:sp>
      <p:sp>
        <p:nvSpPr>
          <p:cNvPr id="6" name="Footer Placeholder 5">
            <a:extLst>
              <a:ext uri="{FF2B5EF4-FFF2-40B4-BE49-F238E27FC236}">
                <a16:creationId xmlns:a16="http://schemas.microsoft.com/office/drawing/2014/main" id="{5B16A1B8-4EE6-CAFD-6D50-495841F30024}"/>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328777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have any questions for Beth or Jacob, you can email them – they are happy to help.</a:t>
            </a:r>
          </a:p>
          <a:p>
            <a:r>
              <a:rPr lang="en-GB" dirty="0"/>
              <a:t>If you would like to have a chat with Adrienne about your specific situation, please get in touch on Adrienne@ucani.co.uk</a:t>
            </a:r>
          </a:p>
          <a:p>
            <a:endParaRPr lang="en-GB" dirty="0"/>
          </a:p>
          <a:p>
            <a:endParaRPr lang="en-GB" dirty="0"/>
          </a:p>
        </p:txBody>
      </p:sp>
      <p:sp>
        <p:nvSpPr>
          <p:cNvPr id="4" name="Date Placeholder 3"/>
          <p:cNvSpPr>
            <a:spLocks noGrp="1"/>
          </p:cNvSpPr>
          <p:nvPr>
            <p:ph type="dt" idx="1"/>
          </p:nvPr>
        </p:nvSpPr>
        <p:spPr/>
        <p:txBody>
          <a:bodyPr/>
          <a:lstStyle/>
          <a:p>
            <a:fld id="{57514DBA-11A4-42D1-883C-FE6AB95373E1}" type="datetime1">
              <a:rPr lang="en-GB" smtClean="0"/>
              <a:t>10/08/2026</a:t>
            </a:fld>
            <a:endParaRPr lang="en-GB"/>
          </a:p>
        </p:txBody>
      </p:sp>
      <p:sp>
        <p:nvSpPr>
          <p:cNvPr id="5" name="Footer Placeholder 4"/>
          <p:cNvSpPr>
            <a:spLocks noGrp="1"/>
          </p:cNvSpPr>
          <p:nvPr>
            <p:ph type="ftr" sz="quarter" idx="4"/>
          </p:nvPr>
        </p:nvSpPr>
        <p:spPr/>
        <p:txBody>
          <a:bodyPr/>
          <a:lstStyle/>
          <a:p>
            <a:r>
              <a:rPr lang="en-GB"/>
              <a:t>CPMP2627 A Welcome Session</a:t>
            </a:r>
          </a:p>
        </p:txBody>
      </p:sp>
      <p:sp>
        <p:nvSpPr>
          <p:cNvPr id="6" name="Slide Number Placeholder 5"/>
          <p:cNvSpPr>
            <a:spLocks noGrp="1"/>
          </p:cNvSpPr>
          <p:nvPr>
            <p:ph type="sldNum" sz="quarter" idx="5"/>
          </p:nvPr>
        </p:nvSpPr>
        <p:spPr/>
        <p:txBody>
          <a:bodyPr/>
          <a:lstStyle/>
          <a:p>
            <a:fld id="{73E4C859-F662-43E0-9A6F-619FF7E9FC2A}" type="slidenum">
              <a:rPr lang="en-GB" smtClean="0"/>
              <a:t>27</a:t>
            </a:fld>
            <a:endParaRPr lang="en-GB"/>
          </a:p>
        </p:txBody>
      </p:sp>
    </p:spTree>
    <p:extLst>
      <p:ext uri="{BB962C8B-B14F-4D97-AF65-F5344CB8AC3E}">
        <p14:creationId xmlns:p14="http://schemas.microsoft.com/office/powerpoint/2010/main" val="7686443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Last few slides cover who’s who and who’s doing what in pharmacy.</a:t>
            </a:r>
          </a:p>
          <a:p>
            <a:r>
              <a:rPr lang="en-GB" dirty="0"/>
              <a:t>There is a whole eco-system around the pharmacy profession and services you provide. You are very familiar with your universities, but now as you move into the profession itself, there are many more organisations you will encounter, and many more acronyms – pharmacy loves an acronym!</a:t>
            </a:r>
          </a:p>
        </p:txBody>
      </p:sp>
      <p:sp>
        <p:nvSpPr>
          <p:cNvPr id="4" name="Slide Number Placeholder 3"/>
          <p:cNvSpPr>
            <a:spLocks noGrp="1"/>
          </p:cNvSpPr>
          <p:nvPr>
            <p:ph type="sldNum" sz="quarter" idx="10"/>
          </p:nvPr>
        </p:nvSpPr>
        <p:spPr/>
        <p:txBody>
          <a:bodyPr/>
          <a:lstStyle/>
          <a:p>
            <a:fld id="{73E4C859-F662-43E0-9A6F-619FF7E9FC2A}" type="slidenum">
              <a:rPr lang="en-GB" smtClean="0"/>
              <a:t>28</a:t>
            </a:fld>
            <a:endParaRPr lang="en-GB"/>
          </a:p>
        </p:txBody>
      </p:sp>
      <p:sp>
        <p:nvSpPr>
          <p:cNvPr id="5" name="Date Placeholder 4">
            <a:extLst>
              <a:ext uri="{FF2B5EF4-FFF2-40B4-BE49-F238E27FC236}">
                <a16:creationId xmlns:a16="http://schemas.microsoft.com/office/drawing/2014/main" id="{64157626-6C11-A499-BFB8-0508E27A59E8}"/>
              </a:ext>
            </a:extLst>
          </p:cNvPr>
          <p:cNvSpPr>
            <a:spLocks noGrp="1"/>
          </p:cNvSpPr>
          <p:nvPr>
            <p:ph type="dt" idx="1"/>
          </p:nvPr>
        </p:nvSpPr>
        <p:spPr/>
        <p:txBody>
          <a:bodyPr/>
          <a:lstStyle/>
          <a:p>
            <a:fld id="{904EA331-FA41-44C4-9467-F5AE0EBA8F6F}" type="datetime1">
              <a:rPr lang="en-GB" smtClean="0"/>
              <a:t>10/08/2026</a:t>
            </a:fld>
            <a:endParaRPr lang="en-GB"/>
          </a:p>
        </p:txBody>
      </p:sp>
      <p:sp>
        <p:nvSpPr>
          <p:cNvPr id="6" name="Footer Placeholder 5">
            <a:extLst>
              <a:ext uri="{FF2B5EF4-FFF2-40B4-BE49-F238E27FC236}">
                <a16:creationId xmlns:a16="http://schemas.microsoft.com/office/drawing/2014/main" id="{3809B9C8-CAE0-82F1-712C-8DCA7292BE99}"/>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624098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2456" indent="-172456">
              <a:buFont typeface="Arial" panose="020B0604020202020204" pitchFamily="34" charset="0"/>
              <a:buChar char="•"/>
            </a:pPr>
            <a:endParaRPr lang="en-GB" b="1" baseline="0" dirty="0">
              <a:solidFill>
                <a:srgbClr val="002060"/>
              </a:solidFill>
            </a:endParaRPr>
          </a:p>
          <a:p>
            <a:endParaRPr lang="en-GB" dirty="0"/>
          </a:p>
        </p:txBody>
      </p:sp>
      <p:sp>
        <p:nvSpPr>
          <p:cNvPr id="4" name="Slide Number Placeholder 3"/>
          <p:cNvSpPr>
            <a:spLocks noGrp="1"/>
          </p:cNvSpPr>
          <p:nvPr>
            <p:ph type="sldNum" sz="quarter" idx="10"/>
          </p:nvPr>
        </p:nvSpPr>
        <p:spPr/>
        <p:txBody>
          <a:bodyPr/>
          <a:lstStyle/>
          <a:p>
            <a:fld id="{73E4C859-F662-43E0-9A6F-619FF7E9FC2A}" type="slidenum">
              <a:rPr lang="en-GB" smtClean="0"/>
              <a:t>2</a:t>
            </a:fld>
            <a:endParaRPr lang="en-GB"/>
          </a:p>
        </p:txBody>
      </p:sp>
      <p:sp>
        <p:nvSpPr>
          <p:cNvPr id="5" name="Date Placeholder 4">
            <a:extLst>
              <a:ext uri="{FF2B5EF4-FFF2-40B4-BE49-F238E27FC236}">
                <a16:creationId xmlns:a16="http://schemas.microsoft.com/office/drawing/2014/main" id="{740EC674-093F-202B-D92F-4D8CA7E58FDF}"/>
              </a:ext>
            </a:extLst>
          </p:cNvPr>
          <p:cNvSpPr>
            <a:spLocks noGrp="1"/>
          </p:cNvSpPr>
          <p:nvPr>
            <p:ph type="dt" idx="1"/>
          </p:nvPr>
        </p:nvSpPr>
        <p:spPr/>
        <p:txBody>
          <a:bodyPr/>
          <a:lstStyle/>
          <a:p>
            <a:fld id="{EB07A24A-DFBF-46D2-98C3-AC4E83AB986D}" type="datetime1">
              <a:rPr lang="en-GB" smtClean="0"/>
              <a:t>10/08/2026</a:t>
            </a:fld>
            <a:endParaRPr lang="en-GB"/>
          </a:p>
        </p:txBody>
      </p:sp>
      <p:sp>
        <p:nvSpPr>
          <p:cNvPr id="6" name="Footer Placeholder 5">
            <a:extLst>
              <a:ext uri="{FF2B5EF4-FFF2-40B4-BE49-F238E27FC236}">
                <a16:creationId xmlns:a16="http://schemas.microsoft.com/office/drawing/2014/main" id="{FD2B4FE1-63A4-1589-99B4-F2477ED2CAE0}"/>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891376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lots and</a:t>
            </a:r>
            <a:r>
              <a:rPr lang="en-GB" baseline="0" dirty="0"/>
              <a:t> lots of organisations working in and around pharmacy. They all have a specific function with some overlaps in terms of audience or geographical boundaries. </a:t>
            </a:r>
            <a:endParaRPr lang="en-GB" dirty="0"/>
          </a:p>
        </p:txBody>
      </p:sp>
      <p:sp>
        <p:nvSpPr>
          <p:cNvPr id="4" name="Slide Number Placeholder 3"/>
          <p:cNvSpPr>
            <a:spLocks noGrp="1"/>
          </p:cNvSpPr>
          <p:nvPr>
            <p:ph type="sldNum" sz="quarter" idx="10"/>
          </p:nvPr>
        </p:nvSpPr>
        <p:spPr/>
        <p:txBody>
          <a:bodyPr/>
          <a:lstStyle/>
          <a:p>
            <a:fld id="{73E4C859-F662-43E0-9A6F-619FF7E9FC2A}" type="slidenum">
              <a:rPr lang="en-GB" smtClean="0"/>
              <a:t>29</a:t>
            </a:fld>
            <a:endParaRPr lang="en-GB"/>
          </a:p>
        </p:txBody>
      </p:sp>
      <p:sp>
        <p:nvSpPr>
          <p:cNvPr id="5" name="Date Placeholder 4">
            <a:extLst>
              <a:ext uri="{FF2B5EF4-FFF2-40B4-BE49-F238E27FC236}">
                <a16:creationId xmlns:a16="http://schemas.microsoft.com/office/drawing/2014/main" id="{C630B4D4-BECF-AC57-0FAC-AFFF0A6C1CE3}"/>
              </a:ext>
            </a:extLst>
          </p:cNvPr>
          <p:cNvSpPr>
            <a:spLocks noGrp="1"/>
          </p:cNvSpPr>
          <p:nvPr>
            <p:ph type="dt" idx="1"/>
          </p:nvPr>
        </p:nvSpPr>
        <p:spPr/>
        <p:txBody>
          <a:bodyPr/>
          <a:lstStyle/>
          <a:p>
            <a:fld id="{0B5FA3DC-3919-46D4-A6D2-2438B8EFDC4A}" type="datetime1">
              <a:rPr lang="en-GB" smtClean="0"/>
              <a:t>10/08/2026</a:t>
            </a:fld>
            <a:endParaRPr lang="en-GB"/>
          </a:p>
        </p:txBody>
      </p:sp>
      <p:sp>
        <p:nvSpPr>
          <p:cNvPr id="6" name="Footer Placeholder 5">
            <a:extLst>
              <a:ext uri="{FF2B5EF4-FFF2-40B4-BE49-F238E27FC236}">
                <a16:creationId xmlns:a16="http://schemas.microsoft.com/office/drawing/2014/main" id="{CDBB99E5-2E32-27B9-5014-BBE6962C96C0}"/>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726001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More about UCA-NI…</a:t>
            </a:r>
          </a:p>
          <a:p>
            <a:r>
              <a:rPr lang="en-GB" dirty="0"/>
              <a:t>We offer a range of support services for contractors, employee pharmacists and locums mainly.</a:t>
            </a:r>
          </a:p>
          <a:p>
            <a:r>
              <a:rPr lang="en-GB" dirty="0"/>
              <a:t>In your early years as a Pharmacist, you are more likely to come into contact with UCA through our training programmes, events or as a locum, using our LocumOnline service.</a:t>
            </a:r>
          </a:p>
          <a:p>
            <a:endParaRPr lang="en-GB" dirty="0"/>
          </a:p>
          <a:p>
            <a:r>
              <a:rPr lang="en-GB" dirty="0"/>
              <a:t>Our strapline is Support Representation Communication – so as well as support services, we represent the business &amp; professional interests of pharmacies &amp; pharmacists on various stakeholder groups or partnerships. And we have a number of ways we communicate with everyone.</a:t>
            </a:r>
          </a:p>
        </p:txBody>
      </p:sp>
      <p:sp>
        <p:nvSpPr>
          <p:cNvPr id="4" name="Slide Number Placeholder 3"/>
          <p:cNvSpPr>
            <a:spLocks noGrp="1"/>
          </p:cNvSpPr>
          <p:nvPr>
            <p:ph type="sldNum" sz="quarter" idx="5"/>
          </p:nvPr>
        </p:nvSpPr>
        <p:spPr/>
        <p:txBody>
          <a:bodyPr/>
          <a:lstStyle/>
          <a:p>
            <a:pPr defTabSz="462102">
              <a:defRPr/>
            </a:pPr>
            <a:fld id="{73E4C859-F662-43E0-9A6F-619FF7E9FC2A}" type="slidenum">
              <a:rPr lang="en-GB">
                <a:solidFill>
                  <a:prstClr val="black"/>
                </a:solidFill>
                <a:latin typeface="Calibri" panose="020F0502020204030204"/>
              </a:rPr>
              <a:pPr defTabSz="462102">
                <a:defRPr/>
              </a:pPr>
              <a:t>30</a:t>
            </a:fld>
            <a:endParaRPr lang="en-GB">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4A31317-973A-45F2-00C7-77DC08BD39CD}"/>
              </a:ext>
            </a:extLst>
          </p:cNvPr>
          <p:cNvSpPr>
            <a:spLocks noGrp="1"/>
          </p:cNvSpPr>
          <p:nvPr>
            <p:ph type="dt" idx="1"/>
          </p:nvPr>
        </p:nvSpPr>
        <p:spPr/>
        <p:txBody>
          <a:bodyPr/>
          <a:lstStyle/>
          <a:p>
            <a:fld id="{A1D09838-2F70-4938-8A98-DB779CD66B59}" type="datetime1">
              <a:rPr lang="en-GB" smtClean="0"/>
              <a:t>10/08/2026</a:t>
            </a:fld>
            <a:endParaRPr lang="en-GB"/>
          </a:p>
        </p:txBody>
      </p:sp>
      <p:sp>
        <p:nvSpPr>
          <p:cNvPr id="6" name="Footer Placeholder 5">
            <a:extLst>
              <a:ext uri="{FF2B5EF4-FFF2-40B4-BE49-F238E27FC236}">
                <a16:creationId xmlns:a16="http://schemas.microsoft.com/office/drawing/2014/main" id="{AFF46341-42E4-4A88-13F8-C2C00D06907B}"/>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972885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a magazine and diary under the title Pharmacy in Focus and we also have a number of events which we run through our publication &amp; events partner – PharmacyShows.</a:t>
            </a:r>
          </a:p>
          <a:p>
            <a:endParaRPr lang="en-GB" dirty="0"/>
          </a:p>
          <a:p>
            <a:r>
              <a:rPr lang="en-GB" dirty="0"/>
              <a:t>We have two networking &amp; discussion events each year - NI Pharmacy Brunch, the NI Pharmacy trade show in January and our Pharmacy in Focus Awards night in March. So lots of ways to help pharmacies to get together to network and help drive the sector forward.</a:t>
            </a:r>
          </a:p>
        </p:txBody>
      </p:sp>
      <p:sp>
        <p:nvSpPr>
          <p:cNvPr id="4" name="Slide Number Placeholder 3"/>
          <p:cNvSpPr>
            <a:spLocks noGrp="1"/>
          </p:cNvSpPr>
          <p:nvPr>
            <p:ph type="sldNum" sz="quarter" idx="5"/>
          </p:nvPr>
        </p:nvSpPr>
        <p:spPr/>
        <p:txBody>
          <a:bodyPr/>
          <a:lstStyle/>
          <a:p>
            <a:fld id="{73E4C859-F662-43E0-9A6F-619FF7E9FC2A}" type="slidenum">
              <a:rPr lang="en-GB" smtClean="0"/>
              <a:t>31</a:t>
            </a:fld>
            <a:endParaRPr lang="en-GB"/>
          </a:p>
        </p:txBody>
      </p:sp>
      <p:sp>
        <p:nvSpPr>
          <p:cNvPr id="5" name="Date Placeholder 4">
            <a:extLst>
              <a:ext uri="{FF2B5EF4-FFF2-40B4-BE49-F238E27FC236}">
                <a16:creationId xmlns:a16="http://schemas.microsoft.com/office/drawing/2014/main" id="{A92B39C5-7103-616B-1CEE-5ADF1616BE8F}"/>
              </a:ext>
            </a:extLst>
          </p:cNvPr>
          <p:cNvSpPr>
            <a:spLocks noGrp="1"/>
          </p:cNvSpPr>
          <p:nvPr>
            <p:ph type="dt" idx="1"/>
          </p:nvPr>
        </p:nvSpPr>
        <p:spPr/>
        <p:txBody>
          <a:bodyPr/>
          <a:lstStyle/>
          <a:p>
            <a:fld id="{0D45CC58-5EA8-4F1A-B83D-A1CFDC03CEDF}" type="datetime1">
              <a:rPr lang="en-GB" smtClean="0"/>
              <a:t>10/08/2026</a:t>
            </a:fld>
            <a:endParaRPr lang="en-GB"/>
          </a:p>
        </p:txBody>
      </p:sp>
      <p:sp>
        <p:nvSpPr>
          <p:cNvPr id="6" name="Footer Placeholder 5">
            <a:extLst>
              <a:ext uri="{FF2B5EF4-FFF2-40B4-BE49-F238E27FC236}">
                <a16:creationId xmlns:a16="http://schemas.microsoft.com/office/drawing/2014/main" id="{930AFC83-7C4B-2A55-B6A4-76CAB5EADFBA}"/>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5421103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Community Pharmacy NI is UCA-NI’s parent company – they are the negotiating body for pharmacy contractors or owners.</a:t>
            </a:r>
          </a:p>
          <a:p>
            <a:r>
              <a:rPr lang="en-GB" dirty="0"/>
              <a:t>They are in essence a trade union and liaise with </a:t>
            </a:r>
            <a:r>
              <a:rPr lang="en-GB" dirty="0" err="1"/>
              <a:t>DoH</a:t>
            </a:r>
            <a:r>
              <a:rPr lang="en-GB" dirty="0"/>
              <a:t>/SPPG etc on everything pertaining to the pharmacy NHS contact.</a:t>
            </a:r>
          </a:p>
        </p:txBody>
      </p:sp>
      <p:sp>
        <p:nvSpPr>
          <p:cNvPr id="4" name="Slide Number Placeholder 3"/>
          <p:cNvSpPr>
            <a:spLocks noGrp="1"/>
          </p:cNvSpPr>
          <p:nvPr>
            <p:ph type="sldNum" sz="quarter" idx="5"/>
          </p:nvPr>
        </p:nvSpPr>
        <p:spPr/>
        <p:txBody>
          <a:bodyPr/>
          <a:lstStyle/>
          <a:p>
            <a:fld id="{73E4C859-F662-43E0-9A6F-619FF7E9FC2A}" type="slidenum">
              <a:rPr lang="en-GB" smtClean="0"/>
              <a:t>32</a:t>
            </a:fld>
            <a:endParaRPr lang="en-GB"/>
          </a:p>
        </p:txBody>
      </p:sp>
      <p:sp>
        <p:nvSpPr>
          <p:cNvPr id="5" name="Date Placeholder 4">
            <a:extLst>
              <a:ext uri="{FF2B5EF4-FFF2-40B4-BE49-F238E27FC236}">
                <a16:creationId xmlns:a16="http://schemas.microsoft.com/office/drawing/2014/main" id="{7E86EDF7-7DCF-AB43-49FF-70283E148299}"/>
              </a:ext>
            </a:extLst>
          </p:cNvPr>
          <p:cNvSpPr>
            <a:spLocks noGrp="1"/>
          </p:cNvSpPr>
          <p:nvPr>
            <p:ph type="dt" idx="1"/>
          </p:nvPr>
        </p:nvSpPr>
        <p:spPr/>
        <p:txBody>
          <a:bodyPr/>
          <a:lstStyle/>
          <a:p>
            <a:fld id="{0F03EE96-14B3-4712-BAA7-87BDC65F2182}" type="datetime1">
              <a:rPr lang="en-GB" smtClean="0"/>
              <a:t>10/08/2026</a:t>
            </a:fld>
            <a:endParaRPr lang="en-GB"/>
          </a:p>
        </p:txBody>
      </p:sp>
      <p:sp>
        <p:nvSpPr>
          <p:cNvPr id="6" name="Footer Placeholder 5">
            <a:extLst>
              <a:ext uri="{FF2B5EF4-FFF2-40B4-BE49-F238E27FC236}">
                <a16:creationId xmlns:a16="http://schemas.microsoft.com/office/drawing/2014/main" id="{EF801204-E8BC-7D35-2D33-6A511D5EBD35}"/>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7238483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dirty="0"/>
              <a:t>CPNI send communications</a:t>
            </a:r>
            <a:r>
              <a:rPr lang="en-GB" baseline="0" dirty="0"/>
              <a:t> to the pharmacy owner/superintendent only – and they disseminate this information as appropriate. The weekly summary is particularly useful as it is a round up of all the important comms sent to pharmacies by SPPG and other organisations. That should be cascaded to all relevant staff.</a:t>
            </a:r>
          </a:p>
          <a:p>
            <a:pPr fontAlgn="base"/>
            <a:endParaRPr lang="en-GB" dirty="0"/>
          </a:p>
          <a:p>
            <a:pPr fontAlgn="base"/>
            <a:r>
              <a:rPr lang="en-GB" u="sng" dirty="0"/>
              <a:t>NI Concessionary Prices</a:t>
            </a:r>
          </a:p>
          <a:p>
            <a:pPr fontAlgn="base"/>
            <a:r>
              <a:rPr lang="en-GB" dirty="0"/>
              <a:t>When there are shortages of drugs listed in the Drug Tariff, pharmacy contractors are often faced with dispensing an equivalent product which is only available at a higher cost than the set tariff price.</a:t>
            </a:r>
          </a:p>
          <a:p>
            <a:pPr fontAlgn="base"/>
            <a:endParaRPr lang="en-GB" dirty="0"/>
          </a:p>
          <a:p>
            <a:pPr fontAlgn="base"/>
            <a:r>
              <a:rPr lang="en-GB" dirty="0"/>
              <a:t>In this situation, a concessionary price may be offered (a new fixed higher than Drug Tariff price) to be applied for a particular month. Any prescriptions dispensed by the contractor would be reimbursed at the new agreed concessionary price, eliminating the need for endorsements to be made by the contractor. The prescriptions should be coded as normal. We will go through this in more detail at our first training day.</a:t>
            </a:r>
          </a:p>
          <a:p>
            <a:pPr fontAlgn="base"/>
            <a:endParaRPr lang="en-GB" dirty="0"/>
          </a:p>
          <a:p>
            <a:pPr fontAlgn="base"/>
            <a:r>
              <a:rPr lang="en-GB" dirty="0"/>
              <a:t>Concessionary prices are only applicable to the month in which they were granted. If there is an ongoing problem, it is possible that a new concessionary price will be permitted the following month, but this is not guaranteed. Once a concessionary price is agreed it will be published on the CPNI website.</a:t>
            </a:r>
          </a:p>
          <a:p>
            <a:pPr fontAlgn="base"/>
            <a:endParaRPr lang="en-GB" dirty="0"/>
          </a:p>
          <a:p>
            <a:pPr fontAlgn="base"/>
            <a:r>
              <a:rPr lang="en-GB" dirty="0"/>
              <a:t>Until a mechanism is in place for granting Northern Ireland concessionary prices, England concessionary prices will be automatically applied locally.</a:t>
            </a:r>
          </a:p>
          <a:p>
            <a:pPr fontAlgn="base"/>
            <a:endParaRPr lang="en-GB" dirty="0"/>
          </a:p>
          <a:p>
            <a:pPr fontAlgn="base"/>
            <a:endParaRPr lang="en-GB" dirty="0"/>
          </a:p>
          <a:p>
            <a:pPr defTabSz="912742">
              <a:defRPr/>
            </a:pPr>
            <a:endParaRPr lang="en-GB" sz="1900" dirty="0"/>
          </a:p>
          <a:p>
            <a:endParaRPr lang="en-GB" dirty="0"/>
          </a:p>
        </p:txBody>
      </p:sp>
      <p:sp>
        <p:nvSpPr>
          <p:cNvPr id="4" name="Slide Number Placeholder 3"/>
          <p:cNvSpPr>
            <a:spLocks noGrp="1"/>
          </p:cNvSpPr>
          <p:nvPr>
            <p:ph type="sldNum" sz="quarter" idx="5"/>
          </p:nvPr>
        </p:nvSpPr>
        <p:spPr/>
        <p:txBody>
          <a:bodyPr/>
          <a:lstStyle/>
          <a:p>
            <a:pPr defTabSz="462102">
              <a:defRPr/>
            </a:pPr>
            <a:fld id="{73E4C859-F662-43E0-9A6F-619FF7E9FC2A}" type="slidenum">
              <a:rPr lang="en-GB">
                <a:solidFill>
                  <a:prstClr val="black"/>
                </a:solidFill>
                <a:latin typeface="Calibri" panose="020F0502020204030204"/>
              </a:rPr>
              <a:pPr defTabSz="462102">
                <a:defRPr/>
              </a:pPr>
              <a:t>33</a:t>
            </a:fld>
            <a:endParaRPr lang="en-GB">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7F6ED593-3295-A53A-49EF-231C2396FF31}"/>
              </a:ext>
            </a:extLst>
          </p:cNvPr>
          <p:cNvSpPr>
            <a:spLocks noGrp="1"/>
          </p:cNvSpPr>
          <p:nvPr>
            <p:ph type="dt" idx="1"/>
          </p:nvPr>
        </p:nvSpPr>
        <p:spPr/>
        <p:txBody>
          <a:bodyPr/>
          <a:lstStyle/>
          <a:p>
            <a:fld id="{C5D84FFB-7E3E-40ED-880A-57D3B8B8CCE2}" type="datetime1">
              <a:rPr lang="en-GB" smtClean="0"/>
              <a:t>10/08/2026</a:t>
            </a:fld>
            <a:endParaRPr lang="en-GB"/>
          </a:p>
        </p:txBody>
      </p:sp>
      <p:sp>
        <p:nvSpPr>
          <p:cNvPr id="6" name="Footer Placeholder 5">
            <a:extLst>
              <a:ext uri="{FF2B5EF4-FFF2-40B4-BE49-F238E27FC236}">
                <a16:creationId xmlns:a16="http://schemas.microsoft.com/office/drawing/2014/main" id="{2DB4FE4E-DAE0-F48B-C99F-5677DCE36BD7}"/>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18953322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Pharmaceutical Society NI is the regulator, similar to the General Pharmaceutical Council in GB.</a:t>
            </a:r>
          </a:p>
          <a:p>
            <a:endParaRPr lang="en-GB" dirty="0"/>
          </a:p>
          <a:p>
            <a:endParaRPr lang="en-GB" dirty="0"/>
          </a:p>
        </p:txBody>
      </p:sp>
      <p:sp>
        <p:nvSpPr>
          <p:cNvPr id="4" name="Slide Number Placeholder 3"/>
          <p:cNvSpPr>
            <a:spLocks noGrp="1"/>
          </p:cNvSpPr>
          <p:nvPr>
            <p:ph type="sldNum" sz="quarter" idx="10"/>
          </p:nvPr>
        </p:nvSpPr>
        <p:spPr/>
        <p:txBody>
          <a:bodyPr/>
          <a:lstStyle/>
          <a:p>
            <a:fld id="{73E4C859-F662-43E0-9A6F-619FF7E9FC2A}" type="slidenum">
              <a:rPr lang="en-GB" smtClean="0"/>
              <a:t>34</a:t>
            </a:fld>
            <a:endParaRPr lang="en-GB"/>
          </a:p>
        </p:txBody>
      </p:sp>
      <p:sp>
        <p:nvSpPr>
          <p:cNvPr id="5" name="Date Placeholder 4">
            <a:extLst>
              <a:ext uri="{FF2B5EF4-FFF2-40B4-BE49-F238E27FC236}">
                <a16:creationId xmlns:a16="http://schemas.microsoft.com/office/drawing/2014/main" id="{3F2D4ABE-E269-1DA4-87D1-9D9C5BF22B8D}"/>
              </a:ext>
            </a:extLst>
          </p:cNvPr>
          <p:cNvSpPr>
            <a:spLocks noGrp="1"/>
          </p:cNvSpPr>
          <p:nvPr>
            <p:ph type="dt" idx="1"/>
          </p:nvPr>
        </p:nvSpPr>
        <p:spPr/>
        <p:txBody>
          <a:bodyPr/>
          <a:lstStyle/>
          <a:p>
            <a:fld id="{9B55A6CA-0FE6-4C70-BF29-11BDF1B439BC}" type="datetime1">
              <a:rPr lang="en-GB" smtClean="0"/>
              <a:t>10/08/2026</a:t>
            </a:fld>
            <a:endParaRPr lang="en-GB"/>
          </a:p>
        </p:txBody>
      </p:sp>
      <p:sp>
        <p:nvSpPr>
          <p:cNvPr id="6" name="Footer Placeholder 5">
            <a:extLst>
              <a:ext uri="{FF2B5EF4-FFF2-40B4-BE49-F238E27FC236}">
                <a16:creationId xmlns:a16="http://schemas.microsoft.com/office/drawing/2014/main" id="{1DC13671-C30F-9295-20BD-86AEEF7E9C65}"/>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4235102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Pharmacy Forum is the professional representation body – it sits within PSNI but has some</a:t>
            </a:r>
            <a:r>
              <a:rPr lang="en-GB" baseline="0" dirty="0"/>
              <a:t> autonomy.</a:t>
            </a:r>
            <a:endParaRPr lang="en-GB" dirty="0"/>
          </a:p>
        </p:txBody>
      </p:sp>
      <p:sp>
        <p:nvSpPr>
          <p:cNvPr id="4" name="Slide Number Placeholder 3"/>
          <p:cNvSpPr>
            <a:spLocks noGrp="1"/>
          </p:cNvSpPr>
          <p:nvPr>
            <p:ph type="sldNum" sz="quarter" idx="5"/>
          </p:nvPr>
        </p:nvSpPr>
        <p:spPr/>
        <p:txBody>
          <a:bodyPr/>
          <a:lstStyle/>
          <a:p>
            <a:fld id="{73E4C859-F662-43E0-9A6F-619FF7E9FC2A}" type="slidenum">
              <a:rPr lang="en-GB" smtClean="0"/>
              <a:t>35</a:t>
            </a:fld>
            <a:endParaRPr lang="en-GB"/>
          </a:p>
        </p:txBody>
      </p:sp>
      <p:sp>
        <p:nvSpPr>
          <p:cNvPr id="5" name="Date Placeholder 4">
            <a:extLst>
              <a:ext uri="{FF2B5EF4-FFF2-40B4-BE49-F238E27FC236}">
                <a16:creationId xmlns:a16="http://schemas.microsoft.com/office/drawing/2014/main" id="{D354519C-B567-1C5D-E217-B18C7F900F6A}"/>
              </a:ext>
            </a:extLst>
          </p:cNvPr>
          <p:cNvSpPr>
            <a:spLocks noGrp="1"/>
          </p:cNvSpPr>
          <p:nvPr>
            <p:ph type="dt" idx="1"/>
          </p:nvPr>
        </p:nvSpPr>
        <p:spPr/>
        <p:txBody>
          <a:bodyPr/>
          <a:lstStyle/>
          <a:p>
            <a:fld id="{7785334B-45D8-4C0A-B6B2-B2A43FF979E5}" type="datetime1">
              <a:rPr lang="en-GB" smtClean="0"/>
              <a:t>10/08/2026</a:t>
            </a:fld>
            <a:endParaRPr lang="en-GB"/>
          </a:p>
        </p:txBody>
      </p:sp>
      <p:sp>
        <p:nvSpPr>
          <p:cNvPr id="6" name="Footer Placeholder 5">
            <a:extLst>
              <a:ext uri="{FF2B5EF4-FFF2-40B4-BE49-F238E27FC236}">
                <a16:creationId xmlns:a16="http://schemas.microsoft.com/office/drawing/2014/main" id="{CA98D0A6-9902-A44B-B30C-E3223D38F532}"/>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0948354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Forum also</a:t>
            </a:r>
            <a:r>
              <a:rPr lang="en-GB" baseline="0" dirty="0"/>
              <a:t> responsible for PASS – the Pharmacists Advice and Support Service</a:t>
            </a:r>
          </a:p>
          <a:p>
            <a:r>
              <a:rPr lang="en-GB" baseline="0" dirty="0"/>
              <a:t>You will hear more about PASS from the Forum later in the year, but you can access support at any time.</a:t>
            </a:r>
          </a:p>
          <a:p>
            <a:endParaRPr lang="en-GB" baseline="0" dirty="0"/>
          </a:p>
          <a:p>
            <a:r>
              <a:rPr lang="en-GB" baseline="0" dirty="0"/>
              <a:t>The Foundation Training Year is an intense one. You are working full-time, on your feet all day, then going home to study in the evenings and at weekends. I know how that feels having done a whole degree while working full-time – it took me 4 and a half years! But you do need to balance that out with fun and relaxation, otherwise you can burn out. But all sorts of things can happen along the way from stressful times, to bereavement, to pregnancy, to financial hardships. PASS can offer help and support if you or a member of your family needs it. So don’t be shy about asking for help – that’s what it’s there for.</a:t>
            </a:r>
          </a:p>
          <a:p>
            <a:endParaRPr lang="en-GB" baseline="0" dirty="0"/>
          </a:p>
        </p:txBody>
      </p:sp>
      <p:sp>
        <p:nvSpPr>
          <p:cNvPr id="4" name="Slide Number Placeholder 3"/>
          <p:cNvSpPr>
            <a:spLocks noGrp="1"/>
          </p:cNvSpPr>
          <p:nvPr>
            <p:ph type="sldNum" sz="quarter" idx="10"/>
          </p:nvPr>
        </p:nvSpPr>
        <p:spPr/>
        <p:txBody>
          <a:bodyPr/>
          <a:lstStyle/>
          <a:p>
            <a:fld id="{73E4C859-F662-43E0-9A6F-619FF7E9FC2A}" type="slidenum">
              <a:rPr lang="en-GB" smtClean="0"/>
              <a:t>36</a:t>
            </a:fld>
            <a:endParaRPr lang="en-GB"/>
          </a:p>
        </p:txBody>
      </p:sp>
      <p:sp>
        <p:nvSpPr>
          <p:cNvPr id="5" name="Date Placeholder 4">
            <a:extLst>
              <a:ext uri="{FF2B5EF4-FFF2-40B4-BE49-F238E27FC236}">
                <a16:creationId xmlns:a16="http://schemas.microsoft.com/office/drawing/2014/main" id="{21B41CE5-F2E5-66D1-F2D8-17FC94120FA0}"/>
              </a:ext>
            </a:extLst>
          </p:cNvPr>
          <p:cNvSpPr>
            <a:spLocks noGrp="1"/>
          </p:cNvSpPr>
          <p:nvPr>
            <p:ph type="dt" idx="1"/>
          </p:nvPr>
        </p:nvSpPr>
        <p:spPr/>
        <p:txBody>
          <a:bodyPr/>
          <a:lstStyle/>
          <a:p>
            <a:fld id="{5F15374E-A21A-4197-8CEC-69532607660C}" type="datetime1">
              <a:rPr lang="en-GB" smtClean="0"/>
              <a:t>10/08/2026</a:t>
            </a:fld>
            <a:endParaRPr lang="en-GB"/>
          </a:p>
        </p:txBody>
      </p:sp>
      <p:sp>
        <p:nvSpPr>
          <p:cNvPr id="6" name="Footer Placeholder 5">
            <a:extLst>
              <a:ext uri="{FF2B5EF4-FFF2-40B4-BE49-F238E27FC236}">
                <a16:creationId xmlns:a16="http://schemas.microsoft.com/office/drawing/2014/main" id="{6AC712AF-37E5-F074-3173-66C6917EE09A}"/>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11634167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Similar to UCA but work</a:t>
            </a:r>
            <a:r>
              <a:rPr lang="en-GB" baseline="0" dirty="0"/>
              <a:t> on a UK-wide basis</a:t>
            </a:r>
            <a:endParaRPr lang="en-GB" dirty="0"/>
          </a:p>
        </p:txBody>
      </p:sp>
      <p:sp>
        <p:nvSpPr>
          <p:cNvPr id="4" name="Slide Number Placeholder 3"/>
          <p:cNvSpPr>
            <a:spLocks noGrp="1"/>
          </p:cNvSpPr>
          <p:nvPr>
            <p:ph type="sldNum" sz="quarter" idx="5"/>
          </p:nvPr>
        </p:nvSpPr>
        <p:spPr/>
        <p:txBody>
          <a:bodyPr/>
          <a:lstStyle/>
          <a:p>
            <a:fld id="{73E4C859-F662-43E0-9A6F-619FF7E9FC2A}" type="slidenum">
              <a:rPr lang="en-GB" smtClean="0"/>
              <a:t>37</a:t>
            </a:fld>
            <a:endParaRPr lang="en-GB"/>
          </a:p>
        </p:txBody>
      </p:sp>
      <p:sp>
        <p:nvSpPr>
          <p:cNvPr id="5" name="Date Placeholder 4">
            <a:extLst>
              <a:ext uri="{FF2B5EF4-FFF2-40B4-BE49-F238E27FC236}">
                <a16:creationId xmlns:a16="http://schemas.microsoft.com/office/drawing/2014/main" id="{A114C1B8-25EB-AC85-291C-0202BCD0384C}"/>
              </a:ext>
            </a:extLst>
          </p:cNvPr>
          <p:cNvSpPr>
            <a:spLocks noGrp="1"/>
          </p:cNvSpPr>
          <p:nvPr>
            <p:ph type="dt" idx="1"/>
          </p:nvPr>
        </p:nvSpPr>
        <p:spPr/>
        <p:txBody>
          <a:bodyPr/>
          <a:lstStyle/>
          <a:p>
            <a:fld id="{C49B52AB-D986-49B2-9433-BD35968773C6}" type="datetime1">
              <a:rPr lang="en-GB" smtClean="0"/>
              <a:t>10/08/2026</a:t>
            </a:fld>
            <a:endParaRPr lang="en-GB"/>
          </a:p>
        </p:txBody>
      </p:sp>
      <p:sp>
        <p:nvSpPr>
          <p:cNvPr id="6" name="Footer Placeholder 5">
            <a:extLst>
              <a:ext uri="{FF2B5EF4-FFF2-40B4-BE49-F238E27FC236}">
                <a16:creationId xmlns:a16="http://schemas.microsoft.com/office/drawing/2014/main" id="{FC0E841A-9E7F-6655-6B69-13435AD564CE}"/>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807274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Other representative organisations</a:t>
            </a:r>
          </a:p>
        </p:txBody>
      </p:sp>
      <p:sp>
        <p:nvSpPr>
          <p:cNvPr id="4" name="Slide Number Placeholder 3"/>
          <p:cNvSpPr>
            <a:spLocks noGrp="1"/>
          </p:cNvSpPr>
          <p:nvPr>
            <p:ph type="sldNum" sz="quarter" idx="5"/>
          </p:nvPr>
        </p:nvSpPr>
        <p:spPr/>
        <p:txBody>
          <a:bodyPr/>
          <a:lstStyle/>
          <a:p>
            <a:fld id="{73E4C859-F662-43E0-9A6F-619FF7E9FC2A}" type="slidenum">
              <a:rPr lang="en-GB" smtClean="0"/>
              <a:t>38</a:t>
            </a:fld>
            <a:endParaRPr lang="en-GB"/>
          </a:p>
        </p:txBody>
      </p:sp>
      <p:sp>
        <p:nvSpPr>
          <p:cNvPr id="5" name="Date Placeholder 4">
            <a:extLst>
              <a:ext uri="{FF2B5EF4-FFF2-40B4-BE49-F238E27FC236}">
                <a16:creationId xmlns:a16="http://schemas.microsoft.com/office/drawing/2014/main" id="{B9985DCF-DF2D-4288-A703-D609BEA0C081}"/>
              </a:ext>
            </a:extLst>
          </p:cNvPr>
          <p:cNvSpPr>
            <a:spLocks noGrp="1"/>
          </p:cNvSpPr>
          <p:nvPr>
            <p:ph type="dt" idx="1"/>
          </p:nvPr>
        </p:nvSpPr>
        <p:spPr/>
        <p:txBody>
          <a:bodyPr/>
          <a:lstStyle/>
          <a:p>
            <a:fld id="{4356DF7D-74C5-4050-89B2-E5E3E18848A2}" type="datetime1">
              <a:rPr lang="en-GB" smtClean="0"/>
              <a:t>10/08/2026</a:t>
            </a:fld>
            <a:endParaRPr lang="en-GB"/>
          </a:p>
        </p:txBody>
      </p:sp>
      <p:sp>
        <p:nvSpPr>
          <p:cNvPr id="6" name="Footer Placeholder 5">
            <a:extLst>
              <a:ext uri="{FF2B5EF4-FFF2-40B4-BE49-F238E27FC236}">
                <a16:creationId xmlns:a16="http://schemas.microsoft.com/office/drawing/2014/main" id="{AF6BA685-DF2D-667C-6EFD-3A72CCCAFDF5}"/>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607294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eaLnBrk="0" hangingPunct="0">
              <a:defRPr sz="2400">
                <a:solidFill>
                  <a:schemeClr val="tx1"/>
                </a:solidFill>
                <a:latin typeface="Arial Narrow" pitchFamily="34" charset="0"/>
              </a:defRPr>
            </a:lvl1pPr>
            <a:lvl2pPr marL="754781" indent="-289306" eaLnBrk="0" hangingPunct="0">
              <a:defRPr sz="2400">
                <a:solidFill>
                  <a:schemeClr val="tx1"/>
                </a:solidFill>
                <a:latin typeface="Arial Narrow" pitchFamily="34" charset="0"/>
              </a:defRPr>
            </a:lvl2pPr>
            <a:lvl3pPr marL="1162071" indent="-231121" eaLnBrk="0" hangingPunct="0">
              <a:defRPr sz="2400">
                <a:solidFill>
                  <a:schemeClr val="tx1"/>
                </a:solidFill>
                <a:latin typeface="Arial Narrow" pitchFamily="34" charset="0"/>
              </a:defRPr>
            </a:lvl3pPr>
            <a:lvl4pPr marL="1627545" indent="-231121" eaLnBrk="0" hangingPunct="0">
              <a:defRPr sz="2400">
                <a:solidFill>
                  <a:schemeClr val="tx1"/>
                </a:solidFill>
                <a:latin typeface="Arial Narrow" pitchFamily="34" charset="0"/>
              </a:defRPr>
            </a:lvl4pPr>
            <a:lvl5pPr marL="2093020" indent="-231121" eaLnBrk="0" hangingPunct="0">
              <a:defRPr sz="2400">
                <a:solidFill>
                  <a:schemeClr val="tx1"/>
                </a:solidFill>
                <a:latin typeface="Arial Narrow" pitchFamily="34" charset="0"/>
              </a:defRPr>
            </a:lvl5pPr>
            <a:lvl6pPr marL="2558497" indent="-231121" eaLnBrk="0" fontAlgn="base" hangingPunct="0">
              <a:spcBef>
                <a:spcPct val="0"/>
              </a:spcBef>
              <a:spcAft>
                <a:spcPct val="0"/>
              </a:spcAft>
              <a:defRPr sz="2400">
                <a:solidFill>
                  <a:schemeClr val="tx1"/>
                </a:solidFill>
                <a:latin typeface="Arial Narrow" pitchFamily="34" charset="0"/>
              </a:defRPr>
            </a:lvl6pPr>
            <a:lvl7pPr marL="3023971" indent="-231121" eaLnBrk="0" fontAlgn="base" hangingPunct="0">
              <a:spcBef>
                <a:spcPct val="0"/>
              </a:spcBef>
              <a:spcAft>
                <a:spcPct val="0"/>
              </a:spcAft>
              <a:defRPr sz="2400">
                <a:solidFill>
                  <a:schemeClr val="tx1"/>
                </a:solidFill>
                <a:latin typeface="Arial Narrow" pitchFamily="34" charset="0"/>
              </a:defRPr>
            </a:lvl7pPr>
            <a:lvl8pPr marL="3489446" indent="-231121" eaLnBrk="0" fontAlgn="base" hangingPunct="0">
              <a:spcBef>
                <a:spcPct val="0"/>
              </a:spcBef>
              <a:spcAft>
                <a:spcPct val="0"/>
              </a:spcAft>
              <a:defRPr sz="2400">
                <a:solidFill>
                  <a:schemeClr val="tx1"/>
                </a:solidFill>
                <a:latin typeface="Arial Narrow" pitchFamily="34" charset="0"/>
              </a:defRPr>
            </a:lvl8pPr>
            <a:lvl9pPr marL="3954920" indent="-231121" eaLnBrk="0" fontAlgn="base" hangingPunct="0">
              <a:spcBef>
                <a:spcPct val="0"/>
              </a:spcBef>
              <a:spcAft>
                <a:spcPct val="0"/>
              </a:spcAft>
              <a:defRPr sz="2400">
                <a:solidFill>
                  <a:schemeClr val="tx1"/>
                </a:solidFill>
                <a:latin typeface="Arial Narrow" pitchFamily="34" charset="0"/>
              </a:defRPr>
            </a:lvl9pPr>
          </a:lstStyle>
          <a:p>
            <a:fld id="{3ED132A9-C926-4522-869B-BB7DD4513513}" type="slidenum">
              <a:rPr lang="en-GB" altLang="en-US" sz="1200"/>
              <a:pPr/>
              <a:t>3</a:t>
            </a:fld>
            <a:endParaRPr lang="en-GB" altLang="en-US" sz="1200"/>
          </a:p>
        </p:txBody>
      </p:sp>
      <p:sp>
        <p:nvSpPr>
          <p:cNvPr id="32771" name="Rectangle 2"/>
          <p:cNvSpPr>
            <a:spLocks noGrp="1" noRot="1" noChangeAspect="1" noChangeArrowheads="1" noTextEdit="1"/>
          </p:cNvSpPr>
          <p:nvPr>
            <p:ph type="sldImg"/>
          </p:nvPr>
        </p:nvSpPr>
        <p:spPr>
          <a:xfrm>
            <a:off x="142875" y="284163"/>
            <a:ext cx="6681788" cy="3759200"/>
          </a:xfrm>
          <a:ln/>
        </p:spPr>
      </p:sp>
      <p:sp>
        <p:nvSpPr>
          <p:cNvPr id="32772" name="Notes Placeholder 1"/>
          <p:cNvSpPr>
            <a:spLocks noGrp="1"/>
          </p:cNvSpPr>
          <p:nvPr>
            <p:ph type="body" sz="quarter" idx="10"/>
          </p:nvPr>
        </p:nvSpPr>
        <p:spPr>
          <a:noFill/>
        </p:spPr>
        <p:txBody>
          <a:bodyPr/>
          <a:lstStyle/>
          <a:p>
            <a:pPr defTabSz="924203" eaLnBrk="0" fontAlgn="base" hangingPunct="0">
              <a:lnSpc>
                <a:spcPct val="150000"/>
              </a:lnSpc>
              <a:spcBef>
                <a:spcPct val="30000"/>
              </a:spcBef>
              <a:spcAft>
                <a:spcPct val="0"/>
              </a:spcAft>
              <a:defRPr/>
            </a:pPr>
            <a:r>
              <a:rPr lang="en-US" altLang="en-US" i="1" dirty="0">
                <a:solidFill>
                  <a:srgbClr val="002060"/>
                </a:solidFill>
                <a:latin typeface="Arial" charset="0"/>
              </a:rPr>
              <a:t>Who are UCA-NI and what do we do:</a:t>
            </a:r>
          </a:p>
          <a:p>
            <a:pPr defTabSz="924203" eaLnBrk="0" fontAlgn="base" hangingPunct="0">
              <a:lnSpc>
                <a:spcPct val="150000"/>
              </a:lnSpc>
              <a:spcBef>
                <a:spcPct val="30000"/>
              </a:spcBef>
              <a:spcAft>
                <a:spcPct val="0"/>
              </a:spcAft>
              <a:defRPr/>
            </a:pPr>
            <a:r>
              <a:rPr lang="en-US" altLang="en-US" i="1" dirty="0">
                <a:solidFill>
                  <a:srgbClr val="002060"/>
                </a:solidFill>
                <a:latin typeface="Arial" charset="0"/>
              </a:rPr>
              <a:t>UCA-NI is a business support organisation for community pharmacies in northern Ireland – going from 1901</a:t>
            </a:r>
          </a:p>
          <a:p>
            <a:pPr marL="171403" indent="-171403" defTabSz="924203" eaLnBrk="0" fontAlgn="base" hangingPunct="0">
              <a:lnSpc>
                <a:spcPct val="150000"/>
              </a:lnSpc>
              <a:spcBef>
                <a:spcPct val="30000"/>
              </a:spcBef>
              <a:spcAft>
                <a:spcPct val="0"/>
              </a:spcAft>
              <a:buFont typeface="Arial" panose="020B0604020202020204" pitchFamily="34" charset="0"/>
              <a:buChar char="•"/>
              <a:defRPr/>
            </a:pPr>
            <a:r>
              <a:rPr lang="en-US" altLang="en-US" i="1" dirty="0">
                <a:solidFill>
                  <a:srgbClr val="002060"/>
                </a:solidFill>
                <a:latin typeface="Arial" charset="0"/>
              </a:rPr>
              <a:t>We provide Help &amp; Support – Monday-Friday 9-5</a:t>
            </a:r>
          </a:p>
          <a:p>
            <a:pPr marL="171403" indent="-171403" defTabSz="924203" eaLnBrk="0" fontAlgn="base" hangingPunct="0">
              <a:lnSpc>
                <a:spcPct val="150000"/>
              </a:lnSpc>
              <a:spcBef>
                <a:spcPct val="30000"/>
              </a:spcBef>
              <a:spcAft>
                <a:spcPct val="0"/>
              </a:spcAft>
              <a:buFont typeface="Arial" panose="020B0604020202020204" pitchFamily="34" charset="0"/>
              <a:buChar char="•"/>
              <a:defRPr/>
            </a:pPr>
            <a:r>
              <a:rPr lang="en-US" altLang="en-US" i="1" dirty="0">
                <a:solidFill>
                  <a:srgbClr val="002060"/>
                </a:solidFill>
                <a:latin typeface="Arial" charset="0"/>
              </a:rPr>
              <a:t>Education &amp; Training </a:t>
            </a:r>
            <a:r>
              <a:rPr lang="en-US" altLang="en-US" i="1" dirty="0" err="1">
                <a:solidFill>
                  <a:srgbClr val="002060"/>
                </a:solidFill>
                <a:latin typeface="Arial" charset="0"/>
              </a:rPr>
              <a:t>inc</a:t>
            </a:r>
            <a:r>
              <a:rPr lang="en-US" altLang="en-US" i="1" dirty="0">
                <a:solidFill>
                  <a:srgbClr val="002060"/>
                </a:solidFill>
                <a:latin typeface="Arial" charset="0"/>
              </a:rPr>
              <a:t> Foundation Training, CPD events,</a:t>
            </a:r>
            <a:r>
              <a:rPr lang="en-US" altLang="en-US" i="1" baseline="0" dirty="0">
                <a:solidFill>
                  <a:srgbClr val="002060"/>
                </a:solidFill>
                <a:latin typeface="Arial" charset="0"/>
              </a:rPr>
              <a:t> Vaccination Training, etc.</a:t>
            </a:r>
            <a:endParaRPr lang="en-US" altLang="en-US" i="1" dirty="0">
              <a:solidFill>
                <a:srgbClr val="002060"/>
              </a:solidFill>
              <a:latin typeface="Arial" charset="0"/>
            </a:endParaRPr>
          </a:p>
          <a:p>
            <a:pPr marL="171403" indent="-171403" defTabSz="924203" eaLnBrk="0" fontAlgn="base" hangingPunct="0">
              <a:lnSpc>
                <a:spcPct val="150000"/>
              </a:lnSpc>
              <a:spcBef>
                <a:spcPct val="30000"/>
              </a:spcBef>
              <a:spcAft>
                <a:spcPct val="0"/>
              </a:spcAft>
              <a:buFont typeface="Arial" panose="020B0604020202020204" pitchFamily="34" charset="0"/>
              <a:buChar char="•"/>
              <a:defRPr/>
            </a:pPr>
            <a:r>
              <a:rPr lang="en-US" altLang="en-US" i="1" dirty="0">
                <a:solidFill>
                  <a:srgbClr val="002060"/>
                </a:solidFill>
                <a:latin typeface="Arial" charset="0"/>
              </a:rPr>
              <a:t>Communication – Pharmacy in Focus magazine which you should get in the shop &amp; online</a:t>
            </a:r>
          </a:p>
          <a:p>
            <a:pPr marL="171403" indent="-171403" defTabSz="924203" eaLnBrk="0" fontAlgn="base" hangingPunct="0">
              <a:lnSpc>
                <a:spcPct val="150000"/>
              </a:lnSpc>
              <a:spcBef>
                <a:spcPct val="30000"/>
              </a:spcBef>
              <a:spcAft>
                <a:spcPct val="0"/>
              </a:spcAft>
              <a:buFont typeface="Arial" panose="020B0604020202020204" pitchFamily="34" charset="0"/>
              <a:buChar char="•"/>
              <a:defRPr/>
            </a:pPr>
            <a:r>
              <a:rPr lang="en-US" altLang="en-US" i="1" dirty="0">
                <a:solidFill>
                  <a:srgbClr val="002060"/>
                </a:solidFill>
                <a:latin typeface="Arial" charset="0"/>
              </a:rPr>
              <a:t>Associate database – you will now start to receive emails from UCA with information relevant to you</a:t>
            </a:r>
          </a:p>
          <a:p>
            <a:pPr marL="171403" indent="-171403" defTabSz="924203" eaLnBrk="0" fontAlgn="base" hangingPunct="0">
              <a:lnSpc>
                <a:spcPct val="150000"/>
              </a:lnSpc>
              <a:spcBef>
                <a:spcPct val="30000"/>
              </a:spcBef>
              <a:spcAft>
                <a:spcPct val="0"/>
              </a:spcAft>
              <a:buFont typeface="Arial" panose="020B0604020202020204" pitchFamily="34" charset="0"/>
              <a:buChar char="•"/>
              <a:defRPr/>
            </a:pPr>
            <a:r>
              <a:rPr lang="en-US" altLang="en-US" i="1" dirty="0">
                <a:solidFill>
                  <a:srgbClr val="002060"/>
                </a:solidFill>
                <a:latin typeface="Arial" charset="0"/>
              </a:rPr>
              <a:t>Social Media – Facebook, LinkedIn</a:t>
            </a:r>
          </a:p>
          <a:p>
            <a:pPr marL="171403" indent="-171403" defTabSz="924203" eaLnBrk="0" fontAlgn="base" hangingPunct="0">
              <a:lnSpc>
                <a:spcPct val="150000"/>
              </a:lnSpc>
              <a:spcBef>
                <a:spcPct val="30000"/>
              </a:spcBef>
              <a:spcAft>
                <a:spcPct val="0"/>
              </a:spcAft>
              <a:buFont typeface="Arial" panose="020B0604020202020204" pitchFamily="34" charset="0"/>
              <a:buChar char="•"/>
              <a:defRPr/>
            </a:pPr>
            <a:r>
              <a:rPr lang="en-US" altLang="en-US" i="1" dirty="0">
                <a:solidFill>
                  <a:srgbClr val="002060"/>
                </a:solidFill>
                <a:latin typeface="Arial" charset="0"/>
              </a:rPr>
              <a:t>LocumOnline – a free service for locums to find available vacancies </a:t>
            </a:r>
          </a:p>
          <a:p>
            <a:pPr marL="171403" indent="-171403" defTabSz="924203" eaLnBrk="0" fontAlgn="base" hangingPunct="0">
              <a:lnSpc>
                <a:spcPct val="150000"/>
              </a:lnSpc>
              <a:spcBef>
                <a:spcPct val="30000"/>
              </a:spcBef>
              <a:spcAft>
                <a:spcPct val="0"/>
              </a:spcAft>
              <a:buFont typeface="Arial" panose="020B0604020202020204" pitchFamily="34" charset="0"/>
              <a:buChar char="•"/>
              <a:defRPr/>
            </a:pPr>
            <a:r>
              <a:rPr lang="en-US" altLang="en-US" i="1" dirty="0">
                <a:solidFill>
                  <a:srgbClr val="002060"/>
                </a:solidFill>
                <a:latin typeface="Arial" charset="0"/>
              </a:rPr>
              <a:t>Pharmacy in Focus Awards ceremony – Awards entries launched later this year.</a:t>
            </a:r>
          </a:p>
          <a:p>
            <a:pPr marL="171403" indent="-171403" defTabSz="924203" eaLnBrk="0" fontAlgn="base" hangingPunct="0">
              <a:lnSpc>
                <a:spcPct val="150000"/>
              </a:lnSpc>
              <a:spcBef>
                <a:spcPct val="30000"/>
              </a:spcBef>
              <a:spcAft>
                <a:spcPct val="0"/>
              </a:spcAft>
              <a:buFont typeface="Arial" panose="020B0604020202020204" pitchFamily="34" charset="0"/>
              <a:buChar char="•"/>
              <a:defRPr/>
            </a:pPr>
            <a:r>
              <a:rPr lang="en-US" altLang="en-US" i="1" dirty="0">
                <a:solidFill>
                  <a:srgbClr val="002060"/>
                </a:solidFill>
                <a:latin typeface="Arial" charset="0"/>
              </a:rPr>
              <a:t>+ anything pharmacies and pharmacists need us to do</a:t>
            </a:r>
          </a:p>
          <a:p>
            <a:pPr defTabSz="924203" eaLnBrk="0" fontAlgn="base" hangingPunct="0">
              <a:spcBef>
                <a:spcPct val="30000"/>
              </a:spcBef>
              <a:spcAft>
                <a:spcPct val="0"/>
              </a:spcAft>
              <a:defRPr/>
            </a:pPr>
            <a:r>
              <a:rPr lang="en-GB" altLang="en-US" i="1" dirty="0">
                <a:solidFill>
                  <a:srgbClr val="002060"/>
                </a:solidFill>
              </a:rPr>
              <a:t>We have been supporting pharmacies and foundation trainees through ours Community Pharmacy Management Programme for many years.</a:t>
            </a:r>
          </a:p>
          <a:p>
            <a:endParaRPr lang="en-GB" dirty="0">
              <a:solidFill>
                <a:srgbClr val="002060"/>
              </a:solidFill>
            </a:endParaRPr>
          </a:p>
          <a:p>
            <a:endParaRPr lang="en-GB" altLang="en-US" dirty="0"/>
          </a:p>
        </p:txBody>
      </p:sp>
      <p:sp>
        <p:nvSpPr>
          <p:cNvPr id="2" name="Date Placeholder 1">
            <a:extLst>
              <a:ext uri="{FF2B5EF4-FFF2-40B4-BE49-F238E27FC236}">
                <a16:creationId xmlns:a16="http://schemas.microsoft.com/office/drawing/2014/main" id="{0D8ADF3C-52AE-7DC9-36F6-8D95A133EAD7}"/>
              </a:ext>
            </a:extLst>
          </p:cNvPr>
          <p:cNvSpPr>
            <a:spLocks noGrp="1"/>
          </p:cNvSpPr>
          <p:nvPr>
            <p:ph type="dt" idx="1"/>
          </p:nvPr>
        </p:nvSpPr>
        <p:spPr/>
        <p:txBody>
          <a:bodyPr/>
          <a:lstStyle/>
          <a:p>
            <a:fld id="{0C3BF76C-304E-4DA8-82B7-96DD571BCF5F}" type="datetime1">
              <a:rPr lang="en-GB" smtClean="0"/>
              <a:t>10/08/2026</a:t>
            </a:fld>
            <a:endParaRPr lang="en-GB"/>
          </a:p>
        </p:txBody>
      </p:sp>
      <p:sp>
        <p:nvSpPr>
          <p:cNvPr id="3" name="Footer Placeholder 2">
            <a:extLst>
              <a:ext uri="{FF2B5EF4-FFF2-40B4-BE49-F238E27FC236}">
                <a16:creationId xmlns:a16="http://schemas.microsoft.com/office/drawing/2014/main" id="{E62C14F8-F863-A1A3-7732-75375B17C024}"/>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949790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Royal Pharmaceutical Society of GB recently became a Royal College.</a:t>
            </a:r>
          </a:p>
        </p:txBody>
      </p:sp>
      <p:sp>
        <p:nvSpPr>
          <p:cNvPr id="4" name="Slide Number Placeholder 3"/>
          <p:cNvSpPr>
            <a:spLocks noGrp="1"/>
          </p:cNvSpPr>
          <p:nvPr>
            <p:ph type="sldNum" sz="quarter" idx="5"/>
          </p:nvPr>
        </p:nvSpPr>
        <p:spPr/>
        <p:txBody>
          <a:bodyPr/>
          <a:lstStyle/>
          <a:p>
            <a:fld id="{73E4C859-F662-43E0-9A6F-619FF7E9FC2A}" type="slidenum">
              <a:rPr lang="en-GB" smtClean="0"/>
              <a:t>39</a:t>
            </a:fld>
            <a:endParaRPr lang="en-GB"/>
          </a:p>
        </p:txBody>
      </p:sp>
      <p:sp>
        <p:nvSpPr>
          <p:cNvPr id="5" name="Date Placeholder 4">
            <a:extLst>
              <a:ext uri="{FF2B5EF4-FFF2-40B4-BE49-F238E27FC236}">
                <a16:creationId xmlns:a16="http://schemas.microsoft.com/office/drawing/2014/main" id="{AE8A3292-ADF0-B306-2124-A6151AB23F79}"/>
              </a:ext>
            </a:extLst>
          </p:cNvPr>
          <p:cNvSpPr>
            <a:spLocks noGrp="1"/>
          </p:cNvSpPr>
          <p:nvPr>
            <p:ph type="dt" idx="1"/>
          </p:nvPr>
        </p:nvSpPr>
        <p:spPr/>
        <p:txBody>
          <a:bodyPr/>
          <a:lstStyle/>
          <a:p>
            <a:fld id="{F5DEFFDF-0F59-421E-80FF-F5DF51029160}" type="datetime1">
              <a:rPr lang="en-GB" smtClean="0"/>
              <a:t>10/08/2026</a:t>
            </a:fld>
            <a:endParaRPr lang="en-GB"/>
          </a:p>
        </p:txBody>
      </p:sp>
      <p:sp>
        <p:nvSpPr>
          <p:cNvPr id="6" name="Footer Placeholder 5">
            <a:extLst>
              <a:ext uri="{FF2B5EF4-FFF2-40B4-BE49-F238E27FC236}">
                <a16:creationId xmlns:a16="http://schemas.microsoft.com/office/drawing/2014/main" id="{E123574E-4060-F266-04A3-3915CCC8C7EF}"/>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8908612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Health &amp; Social Care Board closed</a:t>
            </a:r>
            <a:r>
              <a:rPr lang="en-GB" baseline="0" dirty="0"/>
              <a:t> in April 2022 to be replaced by a new method of commissioning NHS services, through the SPPG which sits within Dept for Health NI. Lots of people still refer to this body as the “Health Board”.</a:t>
            </a:r>
          </a:p>
          <a:p>
            <a:endParaRPr lang="en-GB" baseline="0" dirty="0"/>
          </a:p>
          <a:p>
            <a:r>
              <a:rPr lang="en-GB" baseline="0" dirty="0"/>
              <a:t>DoH sets the strategic direction for pharmacy and SPPG commissions pharmacy services to achieve those strategic aims, i.e., decides what services are required and agrees a contract with providers, e.g., hospitals, GPs, pharmacies, BSO, Victoria Pharmaceuticals etc.</a:t>
            </a:r>
          </a:p>
          <a:p>
            <a:endParaRPr lang="en-GB" baseline="0" dirty="0"/>
          </a:p>
          <a:p>
            <a:r>
              <a:rPr lang="en-GB" baseline="0" dirty="0"/>
              <a:t>Look out for SPPG emails into the pharmacy regarding service announcements, product recalls, or shortages, etc.</a:t>
            </a:r>
          </a:p>
          <a:p>
            <a:endParaRPr lang="en-GB" baseline="0" dirty="0"/>
          </a:p>
          <a:p>
            <a:r>
              <a:rPr lang="en-GB" baseline="0" dirty="0"/>
              <a:t>Information usually disseminated through the secure Primary Care Intranet – ask your ES.</a:t>
            </a:r>
          </a:p>
          <a:p>
            <a:endParaRPr lang="en-GB" baseline="0" dirty="0"/>
          </a:p>
          <a:p>
            <a:r>
              <a:rPr lang="en-GB" baseline="0" dirty="0"/>
              <a:t>Current big strategy is Neighbourhood Model of Care. This is the move to integrating various health and care services provided through various sectors, and delivering more of them closer to patients’ homes. There will be 17 Integrated Neighbourhood Teams (INTs) which will include GPs, Pharmacists, Trusts, Social Care providers and voluntary sector. These teams will be responsible for delivering the Neighbourhood Model of Care and the initial focus will be on older people.</a:t>
            </a:r>
          </a:p>
          <a:p>
            <a:endParaRPr lang="en-GB" baseline="0" dirty="0"/>
          </a:p>
          <a:p>
            <a:r>
              <a:rPr lang="en-GB" baseline="0" dirty="0"/>
              <a:t>We are at the beginning of this process, the INTs are only now being set up, but something to keep a watch on, as it will affect the type of services you may be working on, whether you end up in hospital or community pharmacy. </a:t>
            </a:r>
          </a:p>
        </p:txBody>
      </p:sp>
      <p:sp>
        <p:nvSpPr>
          <p:cNvPr id="4" name="Slide Number Placeholder 3"/>
          <p:cNvSpPr>
            <a:spLocks noGrp="1"/>
          </p:cNvSpPr>
          <p:nvPr>
            <p:ph type="sldNum" sz="quarter" idx="10"/>
          </p:nvPr>
        </p:nvSpPr>
        <p:spPr/>
        <p:txBody>
          <a:bodyPr/>
          <a:lstStyle/>
          <a:p>
            <a:fld id="{73E4C859-F662-43E0-9A6F-619FF7E9FC2A}" type="slidenum">
              <a:rPr lang="en-GB" smtClean="0"/>
              <a:t>40</a:t>
            </a:fld>
            <a:endParaRPr lang="en-GB"/>
          </a:p>
        </p:txBody>
      </p:sp>
      <p:sp>
        <p:nvSpPr>
          <p:cNvPr id="5" name="Date Placeholder 4">
            <a:extLst>
              <a:ext uri="{FF2B5EF4-FFF2-40B4-BE49-F238E27FC236}">
                <a16:creationId xmlns:a16="http://schemas.microsoft.com/office/drawing/2014/main" id="{9F30D9AC-B0B1-BF9D-98D5-73F701901362}"/>
              </a:ext>
            </a:extLst>
          </p:cNvPr>
          <p:cNvSpPr>
            <a:spLocks noGrp="1"/>
          </p:cNvSpPr>
          <p:nvPr>
            <p:ph type="dt" idx="1"/>
          </p:nvPr>
        </p:nvSpPr>
        <p:spPr/>
        <p:txBody>
          <a:bodyPr/>
          <a:lstStyle/>
          <a:p>
            <a:fld id="{9DB409FF-CC7F-45D6-BB67-F714FC0421CD}" type="datetime1">
              <a:rPr lang="en-GB" smtClean="0"/>
              <a:t>10/08/2026</a:t>
            </a:fld>
            <a:endParaRPr lang="en-GB"/>
          </a:p>
        </p:txBody>
      </p:sp>
      <p:sp>
        <p:nvSpPr>
          <p:cNvPr id="6" name="Footer Placeholder 5">
            <a:extLst>
              <a:ext uri="{FF2B5EF4-FFF2-40B4-BE49-F238E27FC236}">
                <a16:creationId xmlns:a16="http://schemas.microsoft.com/office/drawing/2014/main" id="{CD7E5907-8155-E778-CF57-B7F94B136AFA}"/>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9649398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Information about FPS Pharmaceutical Services are on the BSO website service information:</a:t>
            </a:r>
          </a:p>
          <a:p>
            <a:r>
              <a:rPr lang="en-GB" baseline="0" dirty="0"/>
              <a:t>https://bso.hscni.net/directorates/operations/family-practitioner-services/pharmacy/</a:t>
            </a:r>
          </a:p>
          <a:p>
            <a:endParaRPr lang="en-GB" dirty="0"/>
          </a:p>
          <a:p>
            <a:r>
              <a:rPr lang="en-GB" dirty="0"/>
              <a:t>All service information</a:t>
            </a:r>
          </a:p>
          <a:p>
            <a:r>
              <a:rPr lang="en-GB" dirty="0"/>
              <a:t>Contractor communications</a:t>
            </a:r>
          </a:p>
          <a:p>
            <a:r>
              <a:rPr lang="en-GB" dirty="0"/>
              <a:t>Claim forms</a:t>
            </a:r>
          </a:p>
          <a:p>
            <a:r>
              <a:rPr lang="en-GB" dirty="0"/>
              <a:t>etc</a:t>
            </a:r>
          </a:p>
        </p:txBody>
      </p:sp>
      <p:sp>
        <p:nvSpPr>
          <p:cNvPr id="4" name="Slide Number Placeholder 3"/>
          <p:cNvSpPr>
            <a:spLocks noGrp="1"/>
          </p:cNvSpPr>
          <p:nvPr>
            <p:ph type="sldNum" sz="quarter" idx="10"/>
          </p:nvPr>
        </p:nvSpPr>
        <p:spPr/>
        <p:txBody>
          <a:bodyPr/>
          <a:lstStyle/>
          <a:p>
            <a:fld id="{73E4C859-F662-43E0-9A6F-619FF7E9FC2A}" type="slidenum">
              <a:rPr lang="en-GB" smtClean="0"/>
              <a:t>41</a:t>
            </a:fld>
            <a:endParaRPr lang="en-GB"/>
          </a:p>
        </p:txBody>
      </p:sp>
      <p:sp>
        <p:nvSpPr>
          <p:cNvPr id="5" name="Date Placeholder 4">
            <a:extLst>
              <a:ext uri="{FF2B5EF4-FFF2-40B4-BE49-F238E27FC236}">
                <a16:creationId xmlns:a16="http://schemas.microsoft.com/office/drawing/2014/main" id="{C32F6FBB-9E0D-24EA-98F3-F78794092DC2}"/>
              </a:ext>
            </a:extLst>
          </p:cNvPr>
          <p:cNvSpPr>
            <a:spLocks noGrp="1"/>
          </p:cNvSpPr>
          <p:nvPr>
            <p:ph type="dt" idx="1"/>
          </p:nvPr>
        </p:nvSpPr>
        <p:spPr/>
        <p:txBody>
          <a:bodyPr/>
          <a:lstStyle/>
          <a:p>
            <a:fld id="{97F9B680-3AA3-4243-9358-908FB3C5288B}" type="datetime1">
              <a:rPr lang="en-GB" smtClean="0"/>
              <a:t>10/08/2026</a:t>
            </a:fld>
            <a:endParaRPr lang="en-GB"/>
          </a:p>
        </p:txBody>
      </p:sp>
      <p:sp>
        <p:nvSpPr>
          <p:cNvPr id="6" name="Footer Placeholder 5">
            <a:extLst>
              <a:ext uri="{FF2B5EF4-FFF2-40B4-BE49-F238E27FC236}">
                <a16:creationId xmlns:a16="http://schemas.microsoft.com/office/drawing/2014/main" id="{1EB5EE0B-3D64-9091-DEC4-175C7C08256B}"/>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6358124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Living Well service information </a:t>
            </a:r>
          </a:p>
          <a:p>
            <a:r>
              <a:rPr lang="en-GB" dirty="0"/>
              <a:t>Social Media schedule &amp; images</a:t>
            </a:r>
          </a:p>
        </p:txBody>
      </p:sp>
      <p:sp>
        <p:nvSpPr>
          <p:cNvPr id="4" name="Slide Number Placeholder 3"/>
          <p:cNvSpPr>
            <a:spLocks noGrp="1"/>
          </p:cNvSpPr>
          <p:nvPr>
            <p:ph type="sldNum" sz="quarter" idx="5"/>
          </p:nvPr>
        </p:nvSpPr>
        <p:spPr/>
        <p:txBody>
          <a:bodyPr/>
          <a:lstStyle/>
          <a:p>
            <a:fld id="{73E4C859-F662-43E0-9A6F-619FF7E9FC2A}" type="slidenum">
              <a:rPr lang="en-GB" smtClean="0"/>
              <a:t>42</a:t>
            </a:fld>
            <a:endParaRPr lang="en-GB"/>
          </a:p>
        </p:txBody>
      </p:sp>
      <p:sp>
        <p:nvSpPr>
          <p:cNvPr id="5" name="Date Placeholder 4">
            <a:extLst>
              <a:ext uri="{FF2B5EF4-FFF2-40B4-BE49-F238E27FC236}">
                <a16:creationId xmlns:a16="http://schemas.microsoft.com/office/drawing/2014/main" id="{91822AB8-6C90-6B1E-0993-22F69778B6D4}"/>
              </a:ext>
            </a:extLst>
          </p:cNvPr>
          <p:cNvSpPr>
            <a:spLocks noGrp="1"/>
          </p:cNvSpPr>
          <p:nvPr>
            <p:ph type="dt" idx="1"/>
          </p:nvPr>
        </p:nvSpPr>
        <p:spPr/>
        <p:txBody>
          <a:bodyPr/>
          <a:lstStyle/>
          <a:p>
            <a:fld id="{9D69E426-9E7D-43CA-B0FD-9CEF472C69EA}" type="datetime1">
              <a:rPr lang="en-GB" smtClean="0"/>
              <a:t>10/08/2026</a:t>
            </a:fld>
            <a:endParaRPr lang="en-GB"/>
          </a:p>
        </p:txBody>
      </p:sp>
      <p:sp>
        <p:nvSpPr>
          <p:cNvPr id="6" name="Footer Placeholder 5">
            <a:extLst>
              <a:ext uri="{FF2B5EF4-FFF2-40B4-BE49-F238E27FC236}">
                <a16:creationId xmlns:a16="http://schemas.microsoft.com/office/drawing/2014/main" id="{2D5DFEA3-155E-7907-685A-184B608D21CB}"/>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9300965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dirty="0"/>
              <a:t>Community Development and Health Network (CDHN) is Northern Ireland’s leading organisation working to empower communities, improve health and wellbeing and reduce health inequalities. </a:t>
            </a:r>
          </a:p>
          <a:p>
            <a:pPr fontAlgn="base"/>
            <a:endParaRPr lang="en-GB" dirty="0"/>
          </a:p>
          <a:p>
            <a:pPr fontAlgn="base"/>
            <a:r>
              <a:rPr lang="en-GB" dirty="0"/>
              <a:t>The main way you will interact with CDHN is through a BCPP project that your pharmacy might be doing.</a:t>
            </a:r>
          </a:p>
          <a:p>
            <a:endParaRPr lang="en-GB" dirty="0"/>
          </a:p>
          <a:p>
            <a:endParaRPr lang="en-GB" dirty="0"/>
          </a:p>
        </p:txBody>
      </p:sp>
      <p:sp>
        <p:nvSpPr>
          <p:cNvPr id="4" name="Slide Number Placeholder 3"/>
          <p:cNvSpPr>
            <a:spLocks noGrp="1"/>
          </p:cNvSpPr>
          <p:nvPr>
            <p:ph type="sldNum" sz="quarter" idx="10"/>
          </p:nvPr>
        </p:nvSpPr>
        <p:spPr/>
        <p:txBody>
          <a:bodyPr/>
          <a:lstStyle/>
          <a:p>
            <a:fld id="{73E4C859-F662-43E0-9A6F-619FF7E9FC2A}" type="slidenum">
              <a:rPr lang="en-GB" smtClean="0"/>
              <a:t>43</a:t>
            </a:fld>
            <a:endParaRPr lang="en-GB"/>
          </a:p>
        </p:txBody>
      </p:sp>
      <p:sp>
        <p:nvSpPr>
          <p:cNvPr id="5" name="Date Placeholder 4">
            <a:extLst>
              <a:ext uri="{FF2B5EF4-FFF2-40B4-BE49-F238E27FC236}">
                <a16:creationId xmlns:a16="http://schemas.microsoft.com/office/drawing/2014/main" id="{88FC5910-52E4-9E6C-F9AF-E6E52474584B}"/>
              </a:ext>
            </a:extLst>
          </p:cNvPr>
          <p:cNvSpPr>
            <a:spLocks noGrp="1"/>
          </p:cNvSpPr>
          <p:nvPr>
            <p:ph type="dt" idx="1"/>
          </p:nvPr>
        </p:nvSpPr>
        <p:spPr/>
        <p:txBody>
          <a:bodyPr/>
          <a:lstStyle/>
          <a:p>
            <a:fld id="{F60EEF8F-2CAA-4F49-B194-532038A53032}" type="datetime1">
              <a:rPr lang="en-GB" smtClean="0"/>
              <a:t>10/08/2026</a:t>
            </a:fld>
            <a:endParaRPr lang="en-GB"/>
          </a:p>
        </p:txBody>
      </p:sp>
      <p:sp>
        <p:nvSpPr>
          <p:cNvPr id="6" name="Footer Placeholder 5">
            <a:extLst>
              <a:ext uri="{FF2B5EF4-FFF2-40B4-BE49-F238E27FC236}">
                <a16:creationId xmlns:a16="http://schemas.microsoft.com/office/drawing/2014/main" id="{3CFBCDEA-57CD-A07C-BDE5-BBECDD7BC51E}"/>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605573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PSA – this is the overall regulatory body which</a:t>
            </a:r>
            <a:r>
              <a:rPr lang="en-GB" baseline="0" dirty="0"/>
              <a:t> regulates organisations such as PSNI</a:t>
            </a:r>
          </a:p>
          <a:p>
            <a:r>
              <a:rPr lang="en-GB" baseline="0" dirty="0"/>
              <a:t>MHRA – the overall regulatory body concerned with the supply of medicines</a:t>
            </a:r>
          </a:p>
          <a:p>
            <a:r>
              <a:rPr lang="en-GB" baseline="0" dirty="0"/>
              <a:t>RQIA – regulatory body in NI responsible for inspecting the availability and quality of health &amp; social care services including nursing homes and pharmacy services.</a:t>
            </a:r>
            <a:endParaRPr lang="en-GB" dirty="0"/>
          </a:p>
        </p:txBody>
      </p:sp>
      <p:sp>
        <p:nvSpPr>
          <p:cNvPr id="4" name="Slide Number Placeholder 3"/>
          <p:cNvSpPr>
            <a:spLocks noGrp="1"/>
          </p:cNvSpPr>
          <p:nvPr>
            <p:ph type="sldNum" sz="quarter" idx="5"/>
          </p:nvPr>
        </p:nvSpPr>
        <p:spPr/>
        <p:txBody>
          <a:bodyPr/>
          <a:lstStyle/>
          <a:p>
            <a:pPr defTabSz="462102">
              <a:defRPr/>
            </a:pPr>
            <a:fld id="{73E4C859-F662-43E0-9A6F-619FF7E9FC2A}" type="slidenum">
              <a:rPr lang="en-GB">
                <a:solidFill>
                  <a:prstClr val="black"/>
                </a:solidFill>
                <a:latin typeface="Calibri" panose="020F0502020204030204"/>
              </a:rPr>
              <a:pPr defTabSz="462102">
                <a:defRPr/>
              </a:pPr>
              <a:t>44</a:t>
            </a:fld>
            <a:endParaRPr lang="en-GB">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1FE61AC6-1CC0-E30B-F38C-76BFDF682B00}"/>
              </a:ext>
            </a:extLst>
          </p:cNvPr>
          <p:cNvSpPr>
            <a:spLocks noGrp="1"/>
          </p:cNvSpPr>
          <p:nvPr>
            <p:ph type="dt" idx="1"/>
          </p:nvPr>
        </p:nvSpPr>
        <p:spPr/>
        <p:txBody>
          <a:bodyPr/>
          <a:lstStyle/>
          <a:p>
            <a:fld id="{7D43F37B-D40A-4A6D-858A-7157C033F284}" type="datetime1">
              <a:rPr lang="en-GB" smtClean="0"/>
              <a:t>10/08/2026</a:t>
            </a:fld>
            <a:endParaRPr lang="en-GB"/>
          </a:p>
        </p:txBody>
      </p:sp>
      <p:sp>
        <p:nvSpPr>
          <p:cNvPr id="6" name="Footer Placeholder 5">
            <a:extLst>
              <a:ext uri="{FF2B5EF4-FFF2-40B4-BE49-F238E27FC236}">
                <a16:creationId xmlns:a16="http://schemas.microsoft.com/office/drawing/2014/main" id="{DDEE2CAE-FFD7-E44E-168E-2ABD3EA64FB9}"/>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8487496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are on the frontline of providing pharmacy service, but there is whole lot of activity going on in the background.</a:t>
            </a:r>
          </a:p>
          <a:p>
            <a:endParaRPr lang="en-GB" dirty="0"/>
          </a:p>
          <a:p>
            <a:r>
              <a:rPr lang="en-GB" dirty="0"/>
              <a:t>Its good to be aware of what goes on but you can also get involved – from sitting on the Council of the PSNI or the Forum to getting involved stakeholder bodies.</a:t>
            </a:r>
          </a:p>
          <a:p>
            <a:endParaRPr lang="en-GB" dirty="0"/>
          </a:p>
          <a:p>
            <a:r>
              <a:rPr lang="en-GB" dirty="0"/>
              <a:t>Once you are registered, it’s a great way to develop yourself and develop the sector. It’s also a great opportunity to meet other pharmacists, including potential mentors and build networks.</a:t>
            </a:r>
          </a:p>
          <a:p>
            <a:endParaRPr lang="en-GB" dirty="0"/>
          </a:p>
        </p:txBody>
      </p:sp>
      <p:sp>
        <p:nvSpPr>
          <p:cNvPr id="4" name="Slide Number Placeholder 3"/>
          <p:cNvSpPr>
            <a:spLocks noGrp="1"/>
          </p:cNvSpPr>
          <p:nvPr>
            <p:ph type="sldNum" sz="quarter" idx="5"/>
          </p:nvPr>
        </p:nvSpPr>
        <p:spPr/>
        <p:txBody>
          <a:bodyPr/>
          <a:lstStyle/>
          <a:p>
            <a:fld id="{73E4C859-F662-43E0-9A6F-619FF7E9FC2A}" type="slidenum">
              <a:rPr lang="en-GB" smtClean="0"/>
              <a:t>45</a:t>
            </a:fld>
            <a:endParaRPr lang="en-GB"/>
          </a:p>
        </p:txBody>
      </p:sp>
      <p:sp>
        <p:nvSpPr>
          <p:cNvPr id="5" name="Date Placeholder 4">
            <a:extLst>
              <a:ext uri="{FF2B5EF4-FFF2-40B4-BE49-F238E27FC236}">
                <a16:creationId xmlns:a16="http://schemas.microsoft.com/office/drawing/2014/main" id="{B5FF6B4C-53EF-8204-3208-6AF6381C5263}"/>
              </a:ext>
            </a:extLst>
          </p:cNvPr>
          <p:cNvSpPr>
            <a:spLocks noGrp="1"/>
          </p:cNvSpPr>
          <p:nvPr>
            <p:ph type="dt" idx="1"/>
          </p:nvPr>
        </p:nvSpPr>
        <p:spPr/>
        <p:txBody>
          <a:bodyPr/>
          <a:lstStyle/>
          <a:p>
            <a:fld id="{5372E9AF-D13B-4FB5-AB25-7963A292A634}" type="datetime1">
              <a:rPr lang="en-GB" smtClean="0"/>
              <a:t>10/08/2026</a:t>
            </a:fld>
            <a:endParaRPr lang="en-GB"/>
          </a:p>
        </p:txBody>
      </p:sp>
      <p:sp>
        <p:nvSpPr>
          <p:cNvPr id="6" name="Footer Placeholder 5">
            <a:extLst>
              <a:ext uri="{FF2B5EF4-FFF2-40B4-BE49-F238E27FC236}">
                <a16:creationId xmlns:a16="http://schemas.microsoft.com/office/drawing/2014/main" id="{66102303-B970-3190-6CA7-6693AA5B0F1E}"/>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6289244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3E4C859-F662-43E0-9A6F-619FF7E9FC2A}" type="slidenum">
              <a:rPr lang="en-GB" smtClean="0"/>
              <a:t>46</a:t>
            </a:fld>
            <a:endParaRPr lang="en-GB"/>
          </a:p>
        </p:txBody>
      </p:sp>
      <p:sp>
        <p:nvSpPr>
          <p:cNvPr id="5" name="Date Placeholder 4">
            <a:extLst>
              <a:ext uri="{FF2B5EF4-FFF2-40B4-BE49-F238E27FC236}">
                <a16:creationId xmlns:a16="http://schemas.microsoft.com/office/drawing/2014/main" id="{6F4E66A2-6A48-2DB4-B8BB-88F82D934452}"/>
              </a:ext>
            </a:extLst>
          </p:cNvPr>
          <p:cNvSpPr>
            <a:spLocks noGrp="1"/>
          </p:cNvSpPr>
          <p:nvPr>
            <p:ph type="dt" idx="1"/>
          </p:nvPr>
        </p:nvSpPr>
        <p:spPr/>
        <p:txBody>
          <a:bodyPr/>
          <a:lstStyle/>
          <a:p>
            <a:fld id="{708F3A01-52C7-429B-A109-C42A1140022D}" type="datetime1">
              <a:rPr lang="en-GB" smtClean="0"/>
              <a:t>10/08/2026</a:t>
            </a:fld>
            <a:endParaRPr lang="en-GB"/>
          </a:p>
        </p:txBody>
      </p:sp>
      <p:sp>
        <p:nvSpPr>
          <p:cNvPr id="6" name="Footer Placeholder 5">
            <a:extLst>
              <a:ext uri="{FF2B5EF4-FFF2-40B4-BE49-F238E27FC236}">
                <a16:creationId xmlns:a16="http://schemas.microsoft.com/office/drawing/2014/main" id="{D83A4634-CDA4-EBF4-26D7-9A8CBF843EDE}"/>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6463423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Get to know this one!</a:t>
            </a:r>
          </a:p>
          <a:p>
            <a:r>
              <a:rPr lang="en-GB" dirty="0"/>
              <a:t>Medicines Management Monthly newsletters- UCA will send out, but you can also sign up to the newsletter yourself</a:t>
            </a:r>
          </a:p>
          <a:p>
            <a:r>
              <a:rPr lang="en-GB" dirty="0"/>
              <a:t>Loads of great information onsite.</a:t>
            </a:r>
          </a:p>
        </p:txBody>
      </p:sp>
      <p:sp>
        <p:nvSpPr>
          <p:cNvPr id="4" name="Slide Number Placeholder 3"/>
          <p:cNvSpPr>
            <a:spLocks noGrp="1"/>
          </p:cNvSpPr>
          <p:nvPr>
            <p:ph type="sldNum" sz="quarter" idx="5"/>
          </p:nvPr>
        </p:nvSpPr>
        <p:spPr/>
        <p:txBody>
          <a:bodyPr/>
          <a:lstStyle/>
          <a:p>
            <a:pPr defTabSz="462102">
              <a:defRPr/>
            </a:pPr>
            <a:fld id="{73E4C859-F662-43E0-9A6F-619FF7E9FC2A}" type="slidenum">
              <a:rPr lang="en-GB">
                <a:solidFill>
                  <a:prstClr val="black"/>
                </a:solidFill>
                <a:latin typeface="Calibri" panose="020F0502020204030204"/>
              </a:rPr>
              <a:pPr defTabSz="462102">
                <a:defRPr/>
              </a:pPr>
              <a:t>47</a:t>
            </a:fld>
            <a:endParaRPr lang="en-GB">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BD2A1E9F-E85B-1D72-ADEE-E3139284C602}"/>
              </a:ext>
            </a:extLst>
          </p:cNvPr>
          <p:cNvSpPr>
            <a:spLocks noGrp="1"/>
          </p:cNvSpPr>
          <p:nvPr>
            <p:ph type="dt" idx="1"/>
          </p:nvPr>
        </p:nvSpPr>
        <p:spPr/>
        <p:txBody>
          <a:bodyPr/>
          <a:lstStyle/>
          <a:p>
            <a:fld id="{9730A4A8-FA60-418B-A008-D732D558257B}" type="datetime1">
              <a:rPr lang="en-GB" smtClean="0"/>
              <a:t>10/08/2026</a:t>
            </a:fld>
            <a:endParaRPr lang="en-GB"/>
          </a:p>
        </p:txBody>
      </p:sp>
      <p:sp>
        <p:nvSpPr>
          <p:cNvPr id="6" name="Footer Placeholder 5">
            <a:extLst>
              <a:ext uri="{FF2B5EF4-FFF2-40B4-BE49-F238E27FC236}">
                <a16:creationId xmlns:a16="http://schemas.microsoft.com/office/drawing/2014/main" id="{78A847D7-2521-A721-3864-BC07EAC9470C}"/>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42860094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924221">
              <a:defRPr/>
            </a:pPr>
            <a:fld id="{73E4C859-F662-43E0-9A6F-619FF7E9FC2A}" type="slidenum">
              <a:rPr lang="en-GB">
                <a:solidFill>
                  <a:prstClr val="black"/>
                </a:solidFill>
                <a:latin typeface="Calibri" panose="020F0502020204030204"/>
              </a:rPr>
              <a:pPr defTabSz="924221">
                <a:defRPr/>
              </a:pPr>
              <a:t>48</a:t>
            </a:fld>
            <a:endParaRPr lang="en-GB">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C3081791-11BD-0871-FD50-C021CB5B78D0}"/>
              </a:ext>
            </a:extLst>
          </p:cNvPr>
          <p:cNvSpPr>
            <a:spLocks noGrp="1"/>
          </p:cNvSpPr>
          <p:nvPr>
            <p:ph type="dt" idx="1"/>
          </p:nvPr>
        </p:nvSpPr>
        <p:spPr/>
        <p:txBody>
          <a:bodyPr/>
          <a:lstStyle/>
          <a:p>
            <a:fld id="{BB170B11-D7A0-4D7F-B552-189A240AC767}" type="datetime1">
              <a:rPr lang="en-GB" smtClean="0"/>
              <a:t>10/08/2026</a:t>
            </a:fld>
            <a:endParaRPr lang="en-GB"/>
          </a:p>
        </p:txBody>
      </p:sp>
      <p:sp>
        <p:nvSpPr>
          <p:cNvPr id="6" name="Footer Placeholder 5">
            <a:extLst>
              <a:ext uri="{FF2B5EF4-FFF2-40B4-BE49-F238E27FC236}">
                <a16:creationId xmlns:a16="http://schemas.microsoft.com/office/drawing/2014/main" id="{1EF713C1-99F6-5BE8-6200-063DCC803734}"/>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54989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p:spPr>
        <p:txBody>
          <a:bodyPr/>
          <a:lstStyle/>
          <a:p>
            <a:r>
              <a:rPr lang="en-US" altLang="en-US" i="1" dirty="0">
                <a:solidFill>
                  <a:srgbClr val="002060"/>
                </a:solidFill>
              </a:rPr>
              <a:t>The Foundation Training Year</a:t>
            </a:r>
          </a:p>
          <a:p>
            <a:endParaRPr lang="en-US" altLang="en-US" i="1" dirty="0">
              <a:solidFill>
                <a:srgbClr val="002060"/>
              </a:solidFill>
            </a:endParaRPr>
          </a:p>
          <a:p>
            <a:r>
              <a:rPr lang="en-US" altLang="en-US" i="1" dirty="0">
                <a:solidFill>
                  <a:srgbClr val="002060"/>
                </a:solidFill>
              </a:rPr>
              <a:t>It’s a busy year, but it will fly by, and you are advised to make the most of every opportunity that comes your way. </a:t>
            </a:r>
          </a:p>
          <a:p>
            <a:r>
              <a:rPr lang="en-US" altLang="en-US" i="1" dirty="0">
                <a:solidFill>
                  <a:srgbClr val="002060"/>
                </a:solidFill>
              </a:rPr>
              <a:t>Get involved in everything that happens in your pharmacy this year whether it’s merchandising, purchasing, invoicing, charity events, health promotion events, talks to community groups, whatever. It’s a great way to learn and practice those important business and communication skills.</a:t>
            </a:r>
          </a:p>
          <a:p>
            <a:endParaRPr lang="en-US" altLang="en-US" i="1" dirty="0">
              <a:solidFill>
                <a:srgbClr val="002060"/>
              </a:solidFill>
            </a:endParaRPr>
          </a:p>
          <a:p>
            <a:r>
              <a:rPr lang="en-US" altLang="en-US" i="1" dirty="0">
                <a:solidFill>
                  <a:srgbClr val="002060"/>
                </a:solidFill>
              </a:rPr>
              <a:t>Fundamentally, community pharmacy is all about providing professional healthcare advice and services to produce positive outcomes for the individual and the community as a whole, so make sure you spend lots of time outside the dispensary as well as in it.</a:t>
            </a:r>
          </a:p>
        </p:txBody>
      </p:sp>
      <p:sp>
        <p:nvSpPr>
          <p:cNvPr id="33796"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23638" indent="-277583">
              <a:spcBef>
                <a:spcPct val="30000"/>
              </a:spcBef>
              <a:defRPr sz="1200">
                <a:solidFill>
                  <a:schemeClr val="tx1"/>
                </a:solidFill>
                <a:latin typeface="Arial" panose="020B0604020202020204" pitchFamily="34" charset="0"/>
              </a:defRPr>
            </a:lvl2pPr>
            <a:lvl3pPr marL="1113537" indent="-221425">
              <a:spcBef>
                <a:spcPct val="30000"/>
              </a:spcBef>
              <a:defRPr sz="1200">
                <a:solidFill>
                  <a:schemeClr val="tx1"/>
                </a:solidFill>
                <a:latin typeface="Arial" panose="020B0604020202020204" pitchFamily="34" charset="0"/>
              </a:defRPr>
            </a:lvl3pPr>
            <a:lvl4pPr marL="1559593" indent="-221425">
              <a:spcBef>
                <a:spcPct val="30000"/>
              </a:spcBef>
              <a:defRPr sz="1200">
                <a:solidFill>
                  <a:schemeClr val="tx1"/>
                </a:solidFill>
                <a:latin typeface="Arial" panose="020B0604020202020204" pitchFamily="34" charset="0"/>
              </a:defRPr>
            </a:lvl4pPr>
            <a:lvl5pPr marL="2005648" indent="-221425">
              <a:spcBef>
                <a:spcPct val="30000"/>
              </a:spcBef>
              <a:defRPr sz="1200">
                <a:solidFill>
                  <a:schemeClr val="tx1"/>
                </a:solidFill>
                <a:latin typeface="Arial" panose="020B0604020202020204" pitchFamily="34" charset="0"/>
              </a:defRPr>
            </a:lvl5pPr>
            <a:lvl6pPr marL="2467749" indent="-221425" eaLnBrk="0" fontAlgn="base" hangingPunct="0">
              <a:spcBef>
                <a:spcPct val="30000"/>
              </a:spcBef>
              <a:spcAft>
                <a:spcPct val="0"/>
              </a:spcAft>
              <a:defRPr sz="1200">
                <a:solidFill>
                  <a:schemeClr val="tx1"/>
                </a:solidFill>
                <a:latin typeface="Arial" panose="020B0604020202020204" pitchFamily="34" charset="0"/>
              </a:defRPr>
            </a:lvl6pPr>
            <a:lvl7pPr marL="2929852" indent="-221425" eaLnBrk="0" fontAlgn="base" hangingPunct="0">
              <a:spcBef>
                <a:spcPct val="30000"/>
              </a:spcBef>
              <a:spcAft>
                <a:spcPct val="0"/>
              </a:spcAft>
              <a:defRPr sz="1200">
                <a:solidFill>
                  <a:schemeClr val="tx1"/>
                </a:solidFill>
                <a:latin typeface="Arial" panose="020B0604020202020204" pitchFamily="34" charset="0"/>
              </a:defRPr>
            </a:lvl7pPr>
            <a:lvl8pPr marL="3391953" indent="-221425" eaLnBrk="0" fontAlgn="base" hangingPunct="0">
              <a:spcBef>
                <a:spcPct val="30000"/>
              </a:spcBef>
              <a:spcAft>
                <a:spcPct val="0"/>
              </a:spcAft>
              <a:defRPr sz="1200">
                <a:solidFill>
                  <a:schemeClr val="tx1"/>
                </a:solidFill>
                <a:latin typeface="Arial" panose="020B0604020202020204" pitchFamily="34" charset="0"/>
              </a:defRPr>
            </a:lvl8pPr>
            <a:lvl9pPr marL="3854054" indent="-2214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41C6E78-7545-4D15-BAAA-37A989E07575}" type="slidenum">
              <a:rPr lang="en-US" altLang="en-US"/>
              <a:pPr>
                <a:spcBef>
                  <a:spcPct val="0"/>
                </a:spcBef>
              </a:pPr>
              <a:t>4</a:t>
            </a:fld>
            <a:endParaRPr lang="en-US" altLang="en-US"/>
          </a:p>
        </p:txBody>
      </p:sp>
      <p:sp>
        <p:nvSpPr>
          <p:cNvPr id="2" name="Date Placeholder 1">
            <a:extLst>
              <a:ext uri="{FF2B5EF4-FFF2-40B4-BE49-F238E27FC236}">
                <a16:creationId xmlns:a16="http://schemas.microsoft.com/office/drawing/2014/main" id="{3CCCA958-E3A3-EC15-0C30-C2600A41133D}"/>
              </a:ext>
            </a:extLst>
          </p:cNvPr>
          <p:cNvSpPr>
            <a:spLocks noGrp="1"/>
          </p:cNvSpPr>
          <p:nvPr>
            <p:ph type="dt" idx="1"/>
          </p:nvPr>
        </p:nvSpPr>
        <p:spPr/>
        <p:txBody>
          <a:bodyPr/>
          <a:lstStyle/>
          <a:p>
            <a:fld id="{94BC49EE-10B5-4F4A-9D81-4FF8F3C8514D}" type="datetime1">
              <a:rPr lang="en-GB" smtClean="0"/>
              <a:t>10/08/2026</a:t>
            </a:fld>
            <a:endParaRPr lang="en-GB"/>
          </a:p>
        </p:txBody>
      </p:sp>
      <p:sp>
        <p:nvSpPr>
          <p:cNvPr id="3" name="Footer Placeholder 2">
            <a:extLst>
              <a:ext uri="{FF2B5EF4-FFF2-40B4-BE49-F238E27FC236}">
                <a16:creationId xmlns:a16="http://schemas.microsoft.com/office/drawing/2014/main" id="{943EA48F-33CA-EC68-E09E-6191CA4862AF}"/>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2763935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Very useful signposting tool especially for patients who are newly diagnosed or started on a new medication</a:t>
            </a:r>
          </a:p>
        </p:txBody>
      </p:sp>
      <p:sp>
        <p:nvSpPr>
          <p:cNvPr id="4" name="Slide Number Placeholder 3"/>
          <p:cNvSpPr>
            <a:spLocks noGrp="1"/>
          </p:cNvSpPr>
          <p:nvPr>
            <p:ph type="sldNum" sz="quarter" idx="5"/>
          </p:nvPr>
        </p:nvSpPr>
        <p:spPr/>
        <p:txBody>
          <a:bodyPr/>
          <a:lstStyle/>
          <a:p>
            <a:pPr defTabSz="462102">
              <a:defRPr/>
            </a:pPr>
            <a:fld id="{73E4C859-F662-43E0-9A6F-619FF7E9FC2A}" type="slidenum">
              <a:rPr lang="en-GB">
                <a:solidFill>
                  <a:prstClr val="black"/>
                </a:solidFill>
                <a:latin typeface="Calibri" panose="020F0502020204030204"/>
              </a:rPr>
              <a:pPr defTabSz="462102">
                <a:defRPr/>
              </a:pPr>
              <a:t>49</a:t>
            </a:fld>
            <a:endParaRPr lang="en-GB">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3C725104-4B1C-4152-D93A-1D22BF53B17B}"/>
              </a:ext>
            </a:extLst>
          </p:cNvPr>
          <p:cNvSpPr>
            <a:spLocks noGrp="1"/>
          </p:cNvSpPr>
          <p:nvPr>
            <p:ph type="dt" idx="1"/>
          </p:nvPr>
        </p:nvSpPr>
        <p:spPr/>
        <p:txBody>
          <a:bodyPr/>
          <a:lstStyle/>
          <a:p>
            <a:fld id="{C322ECAE-FFBA-4E82-87F4-3488532CB493}" type="datetime1">
              <a:rPr lang="en-GB" smtClean="0"/>
              <a:t>10/08/2026</a:t>
            </a:fld>
            <a:endParaRPr lang="en-GB"/>
          </a:p>
        </p:txBody>
      </p:sp>
      <p:sp>
        <p:nvSpPr>
          <p:cNvPr id="6" name="Footer Placeholder 5">
            <a:extLst>
              <a:ext uri="{FF2B5EF4-FFF2-40B4-BE49-F238E27FC236}">
                <a16:creationId xmlns:a16="http://schemas.microsoft.com/office/drawing/2014/main" id="{370A324A-3FB5-373A-D63E-978CC0F4718E}"/>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42102516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Useful patient videos, which may be helpful to demonstrate during a patient consultation.</a:t>
            </a:r>
          </a:p>
        </p:txBody>
      </p:sp>
      <p:sp>
        <p:nvSpPr>
          <p:cNvPr id="4" name="Slide Number Placeholder 3"/>
          <p:cNvSpPr>
            <a:spLocks noGrp="1"/>
          </p:cNvSpPr>
          <p:nvPr>
            <p:ph type="sldNum" sz="quarter" idx="5"/>
          </p:nvPr>
        </p:nvSpPr>
        <p:spPr/>
        <p:txBody>
          <a:bodyPr/>
          <a:lstStyle/>
          <a:p>
            <a:pPr defTabSz="462102">
              <a:defRPr/>
            </a:pPr>
            <a:fld id="{73E4C859-F662-43E0-9A6F-619FF7E9FC2A}" type="slidenum">
              <a:rPr lang="en-GB">
                <a:solidFill>
                  <a:prstClr val="black"/>
                </a:solidFill>
                <a:latin typeface="Calibri" panose="020F0502020204030204"/>
              </a:rPr>
              <a:pPr defTabSz="462102">
                <a:defRPr/>
              </a:pPr>
              <a:t>50</a:t>
            </a:fld>
            <a:endParaRPr lang="en-GB">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C05F0A4E-5DA6-8D59-77A0-0BA711B3E2EC}"/>
              </a:ext>
            </a:extLst>
          </p:cNvPr>
          <p:cNvSpPr>
            <a:spLocks noGrp="1"/>
          </p:cNvSpPr>
          <p:nvPr>
            <p:ph type="dt" idx="1"/>
          </p:nvPr>
        </p:nvSpPr>
        <p:spPr/>
        <p:txBody>
          <a:bodyPr/>
          <a:lstStyle/>
          <a:p>
            <a:fld id="{9724E042-4F6D-498A-BB8F-B20BFE85E025}" type="datetime1">
              <a:rPr lang="en-GB" smtClean="0"/>
              <a:t>10/08/2026</a:t>
            </a:fld>
            <a:endParaRPr lang="en-GB"/>
          </a:p>
        </p:txBody>
      </p:sp>
      <p:sp>
        <p:nvSpPr>
          <p:cNvPr id="6" name="Footer Placeholder 5">
            <a:extLst>
              <a:ext uri="{FF2B5EF4-FFF2-40B4-BE49-F238E27FC236}">
                <a16:creationId xmlns:a16="http://schemas.microsoft.com/office/drawing/2014/main" id="{8BB75E89-D661-CFC5-7F37-6404C6A9826E}"/>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6246823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Lactation safety</a:t>
            </a:r>
          </a:p>
          <a:p>
            <a:r>
              <a:rPr lang="en-GB" dirty="0"/>
              <a:t>Medicines aid suitability</a:t>
            </a:r>
          </a:p>
        </p:txBody>
      </p:sp>
      <p:sp>
        <p:nvSpPr>
          <p:cNvPr id="4" name="Slide Number Placeholder 3"/>
          <p:cNvSpPr>
            <a:spLocks noGrp="1"/>
          </p:cNvSpPr>
          <p:nvPr>
            <p:ph type="sldNum" sz="quarter" idx="5"/>
          </p:nvPr>
        </p:nvSpPr>
        <p:spPr/>
        <p:txBody>
          <a:bodyPr/>
          <a:lstStyle/>
          <a:p>
            <a:pPr defTabSz="462102">
              <a:defRPr/>
            </a:pPr>
            <a:fld id="{73E4C859-F662-43E0-9A6F-619FF7E9FC2A}" type="slidenum">
              <a:rPr lang="en-GB">
                <a:solidFill>
                  <a:prstClr val="black"/>
                </a:solidFill>
                <a:latin typeface="Calibri" panose="020F0502020204030204"/>
              </a:rPr>
              <a:pPr defTabSz="462102">
                <a:defRPr/>
              </a:pPr>
              <a:t>51</a:t>
            </a:fld>
            <a:endParaRPr lang="en-GB">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0031BA0A-9EE9-3FB8-1B21-EA4F5CA7EF92}"/>
              </a:ext>
            </a:extLst>
          </p:cNvPr>
          <p:cNvSpPr>
            <a:spLocks noGrp="1"/>
          </p:cNvSpPr>
          <p:nvPr>
            <p:ph type="dt" idx="1"/>
          </p:nvPr>
        </p:nvSpPr>
        <p:spPr/>
        <p:txBody>
          <a:bodyPr/>
          <a:lstStyle/>
          <a:p>
            <a:fld id="{26B43144-BC5C-4A2C-A5CA-0C892767D1F4}" type="datetime1">
              <a:rPr lang="en-GB" smtClean="0"/>
              <a:t>10/08/2026</a:t>
            </a:fld>
            <a:endParaRPr lang="en-GB"/>
          </a:p>
        </p:txBody>
      </p:sp>
      <p:sp>
        <p:nvSpPr>
          <p:cNvPr id="6" name="Footer Placeholder 5">
            <a:extLst>
              <a:ext uri="{FF2B5EF4-FFF2-40B4-BE49-F238E27FC236}">
                <a16:creationId xmlns:a16="http://schemas.microsoft.com/office/drawing/2014/main" id="{7327989A-BC51-61C0-BC2B-33C4D7C75EF5}"/>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12574955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Very useful tutorials for early career pharmacists- mapping to </a:t>
            </a:r>
            <a:r>
              <a:rPr lang="en-GB" dirty="0" err="1"/>
              <a:t>GPhC</a:t>
            </a:r>
            <a:r>
              <a:rPr lang="en-GB" dirty="0"/>
              <a:t> standards</a:t>
            </a:r>
          </a:p>
        </p:txBody>
      </p:sp>
      <p:sp>
        <p:nvSpPr>
          <p:cNvPr id="4" name="Slide Number Placeholder 3"/>
          <p:cNvSpPr>
            <a:spLocks noGrp="1"/>
          </p:cNvSpPr>
          <p:nvPr>
            <p:ph type="sldNum" sz="quarter" idx="5"/>
          </p:nvPr>
        </p:nvSpPr>
        <p:spPr/>
        <p:txBody>
          <a:bodyPr/>
          <a:lstStyle/>
          <a:p>
            <a:pPr defTabSz="462102">
              <a:defRPr/>
            </a:pPr>
            <a:fld id="{73E4C859-F662-43E0-9A6F-619FF7E9FC2A}" type="slidenum">
              <a:rPr lang="en-GB">
                <a:solidFill>
                  <a:prstClr val="black"/>
                </a:solidFill>
                <a:latin typeface="Calibri" panose="020F0502020204030204"/>
              </a:rPr>
              <a:pPr defTabSz="462102">
                <a:defRPr/>
              </a:pPr>
              <a:t>52</a:t>
            </a:fld>
            <a:endParaRPr lang="en-GB">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58155D59-9751-BDF1-0C9F-53D881E69F36}"/>
              </a:ext>
            </a:extLst>
          </p:cNvPr>
          <p:cNvSpPr>
            <a:spLocks noGrp="1"/>
          </p:cNvSpPr>
          <p:nvPr>
            <p:ph type="dt" idx="1"/>
          </p:nvPr>
        </p:nvSpPr>
        <p:spPr/>
        <p:txBody>
          <a:bodyPr/>
          <a:lstStyle/>
          <a:p>
            <a:fld id="{17458650-61AC-4B4E-B8C2-2BA4F3FBC232}" type="datetime1">
              <a:rPr lang="en-GB" smtClean="0"/>
              <a:t>10/08/2026</a:t>
            </a:fld>
            <a:endParaRPr lang="en-GB"/>
          </a:p>
        </p:txBody>
      </p:sp>
      <p:sp>
        <p:nvSpPr>
          <p:cNvPr id="6" name="Footer Placeholder 5">
            <a:extLst>
              <a:ext uri="{FF2B5EF4-FFF2-40B4-BE49-F238E27FC236}">
                <a16:creationId xmlns:a16="http://schemas.microsoft.com/office/drawing/2014/main" id="{ED2FE586-20FC-C9DA-8B6E-90A1556B7DBE}"/>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664233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3E4C859-F662-43E0-9A6F-619FF7E9FC2A}" type="slidenum">
              <a:rPr lang="en-GB" smtClean="0"/>
              <a:t>53</a:t>
            </a:fld>
            <a:endParaRPr lang="en-GB"/>
          </a:p>
        </p:txBody>
      </p:sp>
      <p:sp>
        <p:nvSpPr>
          <p:cNvPr id="5" name="Date Placeholder 4">
            <a:extLst>
              <a:ext uri="{FF2B5EF4-FFF2-40B4-BE49-F238E27FC236}">
                <a16:creationId xmlns:a16="http://schemas.microsoft.com/office/drawing/2014/main" id="{F098F560-6824-0FBD-F79D-9449EF9A57D7}"/>
              </a:ext>
            </a:extLst>
          </p:cNvPr>
          <p:cNvSpPr>
            <a:spLocks noGrp="1"/>
          </p:cNvSpPr>
          <p:nvPr>
            <p:ph type="dt" idx="1"/>
          </p:nvPr>
        </p:nvSpPr>
        <p:spPr/>
        <p:txBody>
          <a:bodyPr/>
          <a:lstStyle/>
          <a:p>
            <a:fld id="{48171A15-A75C-4B35-A84E-8F0F2F0B58E2}" type="datetime1">
              <a:rPr lang="en-GB" smtClean="0"/>
              <a:t>10/08/2026</a:t>
            </a:fld>
            <a:endParaRPr lang="en-GB"/>
          </a:p>
        </p:txBody>
      </p:sp>
      <p:sp>
        <p:nvSpPr>
          <p:cNvPr id="6" name="Footer Placeholder 5">
            <a:extLst>
              <a:ext uri="{FF2B5EF4-FFF2-40B4-BE49-F238E27FC236}">
                <a16:creationId xmlns:a16="http://schemas.microsoft.com/office/drawing/2014/main" id="{E58BC2F9-E4AA-2572-9679-ABFE3E2F9F05}"/>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7523057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3E4C859-F662-43E0-9A6F-619FF7E9FC2A}" type="slidenum">
              <a:rPr lang="en-GB" smtClean="0"/>
              <a:t>54</a:t>
            </a:fld>
            <a:endParaRPr lang="en-GB"/>
          </a:p>
        </p:txBody>
      </p:sp>
      <p:sp>
        <p:nvSpPr>
          <p:cNvPr id="5" name="Date Placeholder 4">
            <a:extLst>
              <a:ext uri="{FF2B5EF4-FFF2-40B4-BE49-F238E27FC236}">
                <a16:creationId xmlns:a16="http://schemas.microsoft.com/office/drawing/2014/main" id="{59C2477D-C830-1307-D1A2-2DE854DC235D}"/>
              </a:ext>
            </a:extLst>
          </p:cNvPr>
          <p:cNvSpPr>
            <a:spLocks noGrp="1"/>
          </p:cNvSpPr>
          <p:nvPr>
            <p:ph type="dt" idx="1"/>
          </p:nvPr>
        </p:nvSpPr>
        <p:spPr/>
        <p:txBody>
          <a:bodyPr/>
          <a:lstStyle/>
          <a:p>
            <a:fld id="{148327FC-21F3-48FC-8DE0-44C2046FDA9A}" type="datetime1">
              <a:rPr lang="en-GB" smtClean="0"/>
              <a:t>10/08/2026</a:t>
            </a:fld>
            <a:endParaRPr lang="en-GB"/>
          </a:p>
        </p:txBody>
      </p:sp>
      <p:sp>
        <p:nvSpPr>
          <p:cNvPr id="6" name="Footer Placeholder 5">
            <a:extLst>
              <a:ext uri="{FF2B5EF4-FFF2-40B4-BE49-F238E27FC236}">
                <a16:creationId xmlns:a16="http://schemas.microsoft.com/office/drawing/2014/main" id="{D5DD85E4-6569-4E47-0512-218B8E5266F2}"/>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15217732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Patient.info very popular symptom checker</a:t>
            </a:r>
          </a:p>
          <a:p>
            <a:r>
              <a:rPr lang="en-GB" dirty="0"/>
              <a:t>Right to breathe asthma treatment pathways</a:t>
            </a:r>
          </a:p>
          <a:p>
            <a:endParaRPr lang="en-GB" dirty="0"/>
          </a:p>
          <a:p>
            <a:r>
              <a:rPr lang="en-GB" dirty="0"/>
              <a:t>Great resources to help you understand the patient</a:t>
            </a:r>
            <a:r>
              <a:rPr lang="en-GB" baseline="0" dirty="0"/>
              <a:t> perspective.</a:t>
            </a:r>
            <a:endParaRPr lang="en-GB" dirty="0"/>
          </a:p>
        </p:txBody>
      </p:sp>
      <p:sp>
        <p:nvSpPr>
          <p:cNvPr id="4" name="Slide Number Placeholder 3"/>
          <p:cNvSpPr>
            <a:spLocks noGrp="1"/>
          </p:cNvSpPr>
          <p:nvPr>
            <p:ph type="sldNum" sz="quarter" idx="5"/>
          </p:nvPr>
        </p:nvSpPr>
        <p:spPr/>
        <p:txBody>
          <a:bodyPr/>
          <a:lstStyle/>
          <a:p>
            <a:pPr defTabSz="462102">
              <a:defRPr/>
            </a:pPr>
            <a:fld id="{73E4C859-F662-43E0-9A6F-619FF7E9FC2A}" type="slidenum">
              <a:rPr lang="en-GB">
                <a:solidFill>
                  <a:prstClr val="black"/>
                </a:solidFill>
                <a:latin typeface="Calibri" panose="020F0502020204030204"/>
              </a:rPr>
              <a:pPr defTabSz="462102">
                <a:defRPr/>
              </a:pPr>
              <a:t>55</a:t>
            </a:fld>
            <a:endParaRPr lang="en-GB">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E73A197F-D749-4546-484B-009B4D0A8756}"/>
              </a:ext>
            </a:extLst>
          </p:cNvPr>
          <p:cNvSpPr>
            <a:spLocks noGrp="1"/>
          </p:cNvSpPr>
          <p:nvPr>
            <p:ph type="dt" idx="1"/>
          </p:nvPr>
        </p:nvSpPr>
        <p:spPr/>
        <p:txBody>
          <a:bodyPr/>
          <a:lstStyle/>
          <a:p>
            <a:fld id="{859DF35E-C637-48C8-91C0-4355206FDF38}" type="datetime1">
              <a:rPr lang="en-GB" smtClean="0"/>
              <a:t>10/08/2026</a:t>
            </a:fld>
            <a:endParaRPr lang="en-GB"/>
          </a:p>
        </p:txBody>
      </p:sp>
      <p:sp>
        <p:nvSpPr>
          <p:cNvPr id="6" name="Footer Placeholder 5">
            <a:extLst>
              <a:ext uri="{FF2B5EF4-FFF2-40B4-BE49-F238E27FC236}">
                <a16:creationId xmlns:a16="http://schemas.microsoft.com/office/drawing/2014/main" id="{8BB737FA-E93B-8378-1570-CC8A035E1BD1}"/>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1481940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number of great pharmacists</a:t>
            </a:r>
            <a:r>
              <a:rPr lang="en-GB" baseline="0" dirty="0"/>
              <a:t> on social media now including a few from NI.</a:t>
            </a:r>
            <a:endParaRPr lang="en-GB" dirty="0"/>
          </a:p>
        </p:txBody>
      </p:sp>
      <p:sp>
        <p:nvSpPr>
          <p:cNvPr id="4" name="Slide Number Placeholder 3"/>
          <p:cNvSpPr>
            <a:spLocks noGrp="1"/>
          </p:cNvSpPr>
          <p:nvPr>
            <p:ph type="sldNum" sz="quarter" idx="5"/>
          </p:nvPr>
        </p:nvSpPr>
        <p:spPr/>
        <p:txBody>
          <a:bodyPr/>
          <a:lstStyle/>
          <a:p>
            <a:pPr defTabSz="462102">
              <a:defRPr/>
            </a:pPr>
            <a:fld id="{73E4C859-F662-43E0-9A6F-619FF7E9FC2A}" type="slidenum">
              <a:rPr lang="en-GB">
                <a:solidFill>
                  <a:prstClr val="black"/>
                </a:solidFill>
                <a:latin typeface="Calibri" panose="020F0502020204030204"/>
              </a:rPr>
              <a:pPr defTabSz="462102">
                <a:defRPr/>
              </a:pPr>
              <a:t>56</a:t>
            </a:fld>
            <a:endParaRPr lang="en-GB">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8179D977-2628-6AE2-8E06-04E83FDF3D85}"/>
              </a:ext>
            </a:extLst>
          </p:cNvPr>
          <p:cNvSpPr>
            <a:spLocks noGrp="1"/>
          </p:cNvSpPr>
          <p:nvPr>
            <p:ph type="dt" idx="1"/>
          </p:nvPr>
        </p:nvSpPr>
        <p:spPr/>
        <p:txBody>
          <a:bodyPr/>
          <a:lstStyle/>
          <a:p>
            <a:fld id="{8256612F-EE89-4F58-BE61-CE1968B28BA9}" type="datetime1">
              <a:rPr lang="en-GB" smtClean="0"/>
              <a:t>10/08/2026</a:t>
            </a:fld>
            <a:endParaRPr lang="en-GB"/>
          </a:p>
        </p:txBody>
      </p:sp>
      <p:sp>
        <p:nvSpPr>
          <p:cNvPr id="6" name="Footer Placeholder 5">
            <a:extLst>
              <a:ext uri="{FF2B5EF4-FFF2-40B4-BE49-F238E27FC236}">
                <a16:creationId xmlns:a16="http://schemas.microsoft.com/office/drawing/2014/main" id="{5ECFAD76-D88F-7276-715B-F6014D5F775E}"/>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5072107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through these slides in your own time and get to know how the pharmacy profession ticks</a:t>
            </a:r>
          </a:p>
          <a:p>
            <a:endParaRPr lang="en-GB" dirty="0"/>
          </a:p>
          <a:p>
            <a:r>
              <a:rPr lang="en-GB" dirty="0"/>
              <a:t>Make sure you are aware of what resources are available to you as a healthcare professional – what is going to make your life easier, and help you when engaging with patients.</a:t>
            </a:r>
          </a:p>
          <a:p>
            <a:endParaRPr lang="en-GB" dirty="0"/>
          </a:p>
          <a:p>
            <a:r>
              <a:rPr lang="en-GB" dirty="0"/>
              <a:t>What is happening in your local area? Who can you signpost to? </a:t>
            </a:r>
          </a:p>
          <a:p>
            <a:r>
              <a:rPr lang="en-GB" dirty="0"/>
              <a:t>Check out CDHN’s website / get on to their email database</a:t>
            </a:r>
          </a:p>
          <a:p>
            <a:endParaRPr lang="en-GB" dirty="0"/>
          </a:p>
          <a:p>
            <a:r>
              <a:rPr lang="en-GB" dirty="0"/>
              <a:t>If you are in a rural location, there are resources from the Rural Community Network (RCN)</a:t>
            </a:r>
          </a:p>
          <a:p>
            <a:r>
              <a:rPr lang="en-GB" dirty="0"/>
              <a:t>Your local Council</a:t>
            </a:r>
            <a:r>
              <a:rPr lang="en-GB" baseline="0" dirty="0"/>
              <a:t> might have business / community contacts &amp; signposting + business training opportunities</a:t>
            </a:r>
            <a:endParaRPr lang="en-GB" dirty="0"/>
          </a:p>
          <a:p>
            <a:endParaRPr lang="en-GB" dirty="0"/>
          </a:p>
          <a:p>
            <a:r>
              <a:rPr lang="en-GB" dirty="0"/>
              <a:t>Any questions please email or put in the WhatsApp group.</a:t>
            </a:r>
          </a:p>
          <a:p>
            <a:endParaRPr lang="en-GB" dirty="0"/>
          </a:p>
          <a:p>
            <a:r>
              <a:rPr lang="en-GB" dirty="0"/>
              <a:t>Overall, reflect on what you have heard this morning – the biggest message I always hear from outgoing FTs is that you get out what you put in.</a:t>
            </a:r>
          </a:p>
          <a:p>
            <a:r>
              <a:rPr lang="en-GB" dirty="0"/>
              <a:t>Have a great FTY – throw yourself into it and enjoy the experience.</a:t>
            </a:r>
          </a:p>
          <a:p>
            <a:r>
              <a:rPr lang="en-GB" dirty="0"/>
              <a:t>If you have any questions, please ask – there is always someone to help you, answer your questions and support you.</a:t>
            </a:r>
          </a:p>
        </p:txBody>
      </p:sp>
      <p:sp>
        <p:nvSpPr>
          <p:cNvPr id="4" name="Slide Number Placeholder 3"/>
          <p:cNvSpPr>
            <a:spLocks noGrp="1"/>
          </p:cNvSpPr>
          <p:nvPr>
            <p:ph type="sldNum" sz="quarter" idx="10"/>
          </p:nvPr>
        </p:nvSpPr>
        <p:spPr/>
        <p:txBody>
          <a:bodyPr/>
          <a:lstStyle/>
          <a:p>
            <a:fld id="{73E4C859-F662-43E0-9A6F-619FF7E9FC2A}" type="slidenum">
              <a:rPr lang="en-GB" smtClean="0"/>
              <a:t>57</a:t>
            </a:fld>
            <a:endParaRPr lang="en-GB"/>
          </a:p>
        </p:txBody>
      </p:sp>
      <p:sp>
        <p:nvSpPr>
          <p:cNvPr id="5" name="Date Placeholder 4">
            <a:extLst>
              <a:ext uri="{FF2B5EF4-FFF2-40B4-BE49-F238E27FC236}">
                <a16:creationId xmlns:a16="http://schemas.microsoft.com/office/drawing/2014/main" id="{56771F58-8F14-3FDE-CE37-214C135A5DC1}"/>
              </a:ext>
            </a:extLst>
          </p:cNvPr>
          <p:cNvSpPr>
            <a:spLocks noGrp="1"/>
          </p:cNvSpPr>
          <p:nvPr>
            <p:ph type="dt" idx="1"/>
          </p:nvPr>
        </p:nvSpPr>
        <p:spPr/>
        <p:txBody>
          <a:bodyPr/>
          <a:lstStyle/>
          <a:p>
            <a:fld id="{B1D69EBF-0965-47DB-8636-8072CEC47286}" type="datetime1">
              <a:rPr lang="en-GB" smtClean="0"/>
              <a:t>10/08/2026</a:t>
            </a:fld>
            <a:endParaRPr lang="en-GB"/>
          </a:p>
        </p:txBody>
      </p:sp>
      <p:sp>
        <p:nvSpPr>
          <p:cNvPr id="6" name="Footer Placeholder 5">
            <a:extLst>
              <a:ext uri="{FF2B5EF4-FFF2-40B4-BE49-F238E27FC236}">
                <a16:creationId xmlns:a16="http://schemas.microsoft.com/office/drawing/2014/main" id="{487769EB-3F93-0F9E-803C-BD0FCFFA488E}"/>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19767969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Reminder of our next training </a:t>
            </a:r>
            <a:r>
              <a:rPr lang="en-GB"/>
              <a:t>days.</a:t>
            </a:r>
            <a:endParaRPr lang="en-GB" dirty="0"/>
          </a:p>
        </p:txBody>
      </p:sp>
      <p:sp>
        <p:nvSpPr>
          <p:cNvPr id="4" name="Slide Number Placeholder 3"/>
          <p:cNvSpPr>
            <a:spLocks noGrp="1"/>
          </p:cNvSpPr>
          <p:nvPr>
            <p:ph type="sldNum" sz="quarter" idx="5"/>
          </p:nvPr>
        </p:nvSpPr>
        <p:spPr/>
        <p:txBody>
          <a:bodyPr/>
          <a:lstStyle/>
          <a:p>
            <a:fld id="{73E4C859-F662-43E0-9A6F-619FF7E9FC2A}" type="slidenum">
              <a:rPr lang="en-GB" smtClean="0"/>
              <a:t>58</a:t>
            </a:fld>
            <a:endParaRPr lang="en-GB"/>
          </a:p>
        </p:txBody>
      </p:sp>
      <p:sp>
        <p:nvSpPr>
          <p:cNvPr id="5" name="Date Placeholder 4">
            <a:extLst>
              <a:ext uri="{FF2B5EF4-FFF2-40B4-BE49-F238E27FC236}">
                <a16:creationId xmlns:a16="http://schemas.microsoft.com/office/drawing/2014/main" id="{8B315B11-ECAB-0FA8-D5F6-74DF8B492459}"/>
              </a:ext>
            </a:extLst>
          </p:cNvPr>
          <p:cNvSpPr>
            <a:spLocks noGrp="1"/>
          </p:cNvSpPr>
          <p:nvPr>
            <p:ph type="dt" idx="1"/>
          </p:nvPr>
        </p:nvSpPr>
        <p:spPr/>
        <p:txBody>
          <a:bodyPr/>
          <a:lstStyle/>
          <a:p>
            <a:fld id="{D809D96C-A020-4E25-A630-005A296D801A}" type="datetime1">
              <a:rPr lang="en-GB" smtClean="0"/>
              <a:t>10/08/2026</a:t>
            </a:fld>
            <a:endParaRPr lang="en-GB"/>
          </a:p>
        </p:txBody>
      </p:sp>
      <p:sp>
        <p:nvSpPr>
          <p:cNvPr id="6" name="Footer Placeholder 5">
            <a:extLst>
              <a:ext uri="{FF2B5EF4-FFF2-40B4-BE49-F238E27FC236}">
                <a16:creationId xmlns:a16="http://schemas.microsoft.com/office/drawing/2014/main" id="{988CE0B0-B203-44AD-5496-0952F2491886}"/>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001884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defRPr sz="2400">
                <a:solidFill>
                  <a:schemeClr val="tx1"/>
                </a:solidFill>
                <a:latin typeface="Arial Narrow" pitchFamily="34" charset="0"/>
              </a:defRPr>
            </a:lvl1pPr>
            <a:lvl2pPr marL="750915" indent="-288813" eaLnBrk="0" hangingPunct="0">
              <a:defRPr sz="2400">
                <a:solidFill>
                  <a:schemeClr val="tx1"/>
                </a:solidFill>
                <a:latin typeface="Arial Narrow" pitchFamily="34" charset="0"/>
              </a:defRPr>
            </a:lvl2pPr>
            <a:lvl3pPr marL="1155253" indent="-231050" eaLnBrk="0" hangingPunct="0">
              <a:defRPr sz="2400">
                <a:solidFill>
                  <a:schemeClr val="tx1"/>
                </a:solidFill>
                <a:latin typeface="Arial Narrow" pitchFamily="34" charset="0"/>
              </a:defRPr>
            </a:lvl3pPr>
            <a:lvl4pPr marL="1617354" indent="-231050" eaLnBrk="0" hangingPunct="0">
              <a:defRPr sz="2400">
                <a:solidFill>
                  <a:schemeClr val="tx1"/>
                </a:solidFill>
                <a:latin typeface="Arial Narrow" pitchFamily="34" charset="0"/>
              </a:defRPr>
            </a:lvl4pPr>
            <a:lvl5pPr marL="2079455" indent="-231050" eaLnBrk="0" hangingPunct="0">
              <a:defRPr sz="2400">
                <a:solidFill>
                  <a:schemeClr val="tx1"/>
                </a:solidFill>
                <a:latin typeface="Arial Narrow" pitchFamily="34" charset="0"/>
              </a:defRPr>
            </a:lvl5pPr>
            <a:lvl6pPr marL="2541557" indent="-231050" eaLnBrk="0" fontAlgn="base" hangingPunct="0">
              <a:spcBef>
                <a:spcPct val="0"/>
              </a:spcBef>
              <a:spcAft>
                <a:spcPct val="0"/>
              </a:spcAft>
              <a:defRPr sz="2400">
                <a:solidFill>
                  <a:schemeClr val="tx1"/>
                </a:solidFill>
                <a:latin typeface="Arial Narrow" pitchFamily="34" charset="0"/>
              </a:defRPr>
            </a:lvl6pPr>
            <a:lvl7pPr marL="3003659" indent="-231050" eaLnBrk="0" fontAlgn="base" hangingPunct="0">
              <a:spcBef>
                <a:spcPct val="0"/>
              </a:spcBef>
              <a:spcAft>
                <a:spcPct val="0"/>
              </a:spcAft>
              <a:defRPr sz="2400">
                <a:solidFill>
                  <a:schemeClr val="tx1"/>
                </a:solidFill>
                <a:latin typeface="Arial Narrow" pitchFamily="34" charset="0"/>
              </a:defRPr>
            </a:lvl7pPr>
            <a:lvl8pPr marL="3465761" indent="-231050" eaLnBrk="0" fontAlgn="base" hangingPunct="0">
              <a:spcBef>
                <a:spcPct val="0"/>
              </a:spcBef>
              <a:spcAft>
                <a:spcPct val="0"/>
              </a:spcAft>
              <a:defRPr sz="2400">
                <a:solidFill>
                  <a:schemeClr val="tx1"/>
                </a:solidFill>
                <a:latin typeface="Arial Narrow" pitchFamily="34" charset="0"/>
              </a:defRPr>
            </a:lvl8pPr>
            <a:lvl9pPr marL="3927862" indent="-231050" eaLnBrk="0" fontAlgn="base" hangingPunct="0">
              <a:spcBef>
                <a:spcPct val="0"/>
              </a:spcBef>
              <a:spcAft>
                <a:spcPct val="0"/>
              </a:spcAft>
              <a:defRPr sz="2400">
                <a:solidFill>
                  <a:schemeClr val="tx1"/>
                </a:solidFill>
                <a:latin typeface="Arial Narrow" pitchFamily="34" charset="0"/>
              </a:defRPr>
            </a:lvl9pPr>
          </a:lstStyle>
          <a:p>
            <a:fld id="{36A71E1D-BCB0-43E5-9BDE-F1707420EBF1}" type="slidenum">
              <a:rPr lang="en-GB" altLang="en-US" sz="1200"/>
              <a:pPr/>
              <a:t>5</a:t>
            </a:fld>
            <a:endParaRPr lang="en-GB" altLang="en-US" sz="1200"/>
          </a:p>
        </p:txBody>
      </p:sp>
      <p:sp>
        <p:nvSpPr>
          <p:cNvPr id="29699" name="Rectangle 2"/>
          <p:cNvSpPr>
            <a:spLocks noGrp="1" noRot="1" noChangeAspect="1" noChangeArrowheads="1" noTextEdit="1"/>
          </p:cNvSpPr>
          <p:nvPr>
            <p:ph type="sldImg"/>
          </p:nvPr>
        </p:nvSpPr>
        <p:spPr>
          <a:xfrm>
            <a:off x="130175" y="282575"/>
            <a:ext cx="6638925" cy="3735388"/>
          </a:xfrm>
          <a:ln/>
        </p:spPr>
      </p:sp>
      <p:sp>
        <p:nvSpPr>
          <p:cNvPr id="29700" name="Notes Placeholder 1"/>
          <p:cNvSpPr>
            <a:spLocks noGrp="1"/>
          </p:cNvSpPr>
          <p:nvPr>
            <p:ph type="body" sz="quarter" idx="10"/>
          </p:nvPr>
        </p:nvSpPr>
        <p:spPr>
          <a:noFill/>
        </p:spPr>
        <p:txBody>
          <a:bodyPr/>
          <a:lstStyle/>
          <a:p>
            <a:r>
              <a:rPr lang="en-GB" altLang="en-US" baseline="0" dirty="0">
                <a:solidFill>
                  <a:srgbClr val="002060"/>
                </a:solidFill>
              </a:rPr>
              <a:t>Our guest speakers today are:</a:t>
            </a:r>
          </a:p>
          <a:p>
            <a:endParaRPr lang="en-GB" altLang="en-US" baseline="0" dirty="0">
              <a:solidFill>
                <a:srgbClr val="002060"/>
              </a:solidFill>
            </a:endParaRPr>
          </a:p>
          <a:p>
            <a:r>
              <a:rPr lang="en-GB" altLang="en-US" baseline="0" dirty="0">
                <a:solidFill>
                  <a:srgbClr val="002060"/>
                </a:solidFill>
              </a:rPr>
              <a:t>Cliff McElhinney – Cliff is a very experienced Educational Supervisor and he is going to provide you with so much sound advice and direction to help you in the year ahead.</a:t>
            </a:r>
          </a:p>
          <a:p>
            <a:endParaRPr lang="en-GB" altLang="en-US" baseline="0" dirty="0">
              <a:solidFill>
                <a:srgbClr val="002060"/>
              </a:solidFill>
            </a:endParaRPr>
          </a:p>
          <a:p>
            <a:r>
              <a:rPr lang="en-GB" altLang="en-US" baseline="0" dirty="0">
                <a:solidFill>
                  <a:srgbClr val="002060"/>
                </a:solidFill>
              </a:rPr>
              <a:t>Beth McIlrath &amp; Jacob Mizzi are newly-qualified pharmacists, who were sitting where you are this time last year. Beth completed her community placement with </a:t>
            </a:r>
            <a:r>
              <a:rPr lang="en-GB" altLang="en-US" baseline="0" dirty="0" err="1">
                <a:solidFill>
                  <a:srgbClr val="002060"/>
                </a:solidFill>
              </a:rPr>
              <a:t>Cloughmills</a:t>
            </a:r>
            <a:r>
              <a:rPr lang="en-GB" altLang="en-US" baseline="0" dirty="0">
                <a:solidFill>
                  <a:srgbClr val="002060"/>
                </a:solidFill>
              </a:rPr>
              <a:t> Pharmacy in Co Antrim and Jacob was with Pharmacy Plus. </a:t>
            </a:r>
          </a:p>
          <a:p>
            <a:r>
              <a:rPr lang="en-GB" altLang="en-US" baseline="0" dirty="0">
                <a:solidFill>
                  <a:srgbClr val="002060"/>
                </a:solidFill>
              </a:rPr>
              <a:t>As Beth &amp; Jacob have so recently come through their Foundation Training Year they are very well placed to give you some insights and suggestions on how you go forward with your community placement and the year as a whole.</a:t>
            </a:r>
          </a:p>
          <a:p>
            <a:endParaRPr lang="en-GB" altLang="en-US" baseline="0" dirty="0">
              <a:solidFill>
                <a:srgbClr val="002060"/>
              </a:solidFill>
            </a:endParaRPr>
          </a:p>
          <a:p>
            <a:r>
              <a:rPr lang="en-GB" altLang="en-US" baseline="0" dirty="0">
                <a:solidFill>
                  <a:srgbClr val="002060"/>
                </a:solidFill>
              </a:rPr>
              <a:t>I will be available for you to contact throughout your time on this programme and at any time during the foundation training year.</a:t>
            </a:r>
          </a:p>
          <a:p>
            <a:r>
              <a:rPr lang="en-GB" altLang="en-US" baseline="0" dirty="0">
                <a:solidFill>
                  <a:srgbClr val="002060"/>
                </a:solidFill>
              </a:rPr>
              <a:t>If you need any help or support, I am here to help or signpost you to the best person to answer your query.</a:t>
            </a:r>
          </a:p>
          <a:p>
            <a:endParaRPr lang="en-GB" altLang="en-US" baseline="0" dirty="0">
              <a:solidFill>
                <a:srgbClr val="002060"/>
              </a:solidFill>
            </a:endParaRPr>
          </a:p>
          <a:p>
            <a:r>
              <a:rPr lang="en-GB" altLang="en-US" baseline="0" dirty="0">
                <a:solidFill>
                  <a:srgbClr val="002060"/>
                </a:solidFill>
              </a:rPr>
              <a:t>We will have a WhatsApp group too. This is there for you as a group to use – you can ask questions of each other, contact me, or let everyone know about something of interest. </a:t>
            </a:r>
          </a:p>
          <a:p>
            <a:endParaRPr lang="en-GB" altLang="en-US" baseline="0" dirty="0"/>
          </a:p>
        </p:txBody>
      </p:sp>
      <p:sp>
        <p:nvSpPr>
          <p:cNvPr id="2" name="Date Placeholder 1">
            <a:extLst>
              <a:ext uri="{FF2B5EF4-FFF2-40B4-BE49-F238E27FC236}">
                <a16:creationId xmlns:a16="http://schemas.microsoft.com/office/drawing/2014/main" id="{5B261232-89F0-CE38-B820-FED339DBE179}"/>
              </a:ext>
            </a:extLst>
          </p:cNvPr>
          <p:cNvSpPr>
            <a:spLocks noGrp="1"/>
          </p:cNvSpPr>
          <p:nvPr>
            <p:ph type="dt" idx="1"/>
          </p:nvPr>
        </p:nvSpPr>
        <p:spPr/>
        <p:txBody>
          <a:bodyPr/>
          <a:lstStyle/>
          <a:p>
            <a:fld id="{843DE0BE-95A2-4C51-8D5D-0FC99C7EC61B}" type="datetime1">
              <a:rPr lang="en-GB" smtClean="0"/>
              <a:t>10/08/2026</a:t>
            </a:fld>
            <a:endParaRPr lang="en-GB"/>
          </a:p>
        </p:txBody>
      </p:sp>
      <p:sp>
        <p:nvSpPr>
          <p:cNvPr id="3" name="Footer Placeholder 2">
            <a:extLst>
              <a:ext uri="{FF2B5EF4-FFF2-40B4-BE49-F238E27FC236}">
                <a16:creationId xmlns:a16="http://schemas.microsoft.com/office/drawing/2014/main" id="{C5293907-1D08-873B-4C39-C267991CD453}"/>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553379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02060"/>
                </a:solidFill>
              </a:rPr>
              <a:t>I sent out an email last week with training dates including the Vaccination</a:t>
            </a:r>
            <a:r>
              <a:rPr lang="en-GB" baseline="0" dirty="0">
                <a:solidFill>
                  <a:srgbClr val="002060"/>
                </a:solidFill>
              </a:rPr>
              <a:t> Training options</a:t>
            </a:r>
          </a:p>
          <a:p>
            <a:r>
              <a:rPr lang="en-GB" baseline="0" dirty="0">
                <a:solidFill>
                  <a:srgbClr val="002060"/>
                </a:solidFill>
              </a:rPr>
              <a:t>Most of you are opted in for vaccination training and you can choose from 2 dates – Sat 19</a:t>
            </a:r>
            <a:r>
              <a:rPr lang="en-GB" baseline="30000" dirty="0">
                <a:solidFill>
                  <a:srgbClr val="002060"/>
                </a:solidFill>
              </a:rPr>
              <a:t>th</a:t>
            </a:r>
            <a:r>
              <a:rPr lang="en-GB" baseline="0" dirty="0">
                <a:solidFill>
                  <a:srgbClr val="002060"/>
                </a:solidFill>
              </a:rPr>
              <a:t> Sept in Limavady or Sun 20</a:t>
            </a:r>
            <a:r>
              <a:rPr lang="en-GB" baseline="30000" dirty="0">
                <a:solidFill>
                  <a:srgbClr val="002060"/>
                </a:solidFill>
              </a:rPr>
              <a:t>th</a:t>
            </a:r>
            <a:r>
              <a:rPr lang="en-GB" baseline="0" dirty="0">
                <a:solidFill>
                  <a:srgbClr val="002060"/>
                </a:solidFill>
              </a:rPr>
              <a:t> Sept in Belfast. If you haven’t received that email, please let me know. Check your junk folder just in case.</a:t>
            </a:r>
          </a:p>
          <a:p>
            <a:r>
              <a:rPr lang="en-GB" baseline="0" dirty="0">
                <a:solidFill>
                  <a:srgbClr val="002060"/>
                </a:solidFill>
              </a:rPr>
              <a:t>So, anyone who hasn’t given me their choice of venue, can you do that asap please, so that I can finalise arrangements with the training company.</a:t>
            </a:r>
          </a:p>
          <a:p>
            <a:endParaRPr lang="en-GB" baseline="0" dirty="0">
              <a:solidFill>
                <a:srgbClr val="002060"/>
              </a:solidFill>
            </a:endParaRPr>
          </a:p>
          <a:p>
            <a:r>
              <a:rPr lang="en-GB" dirty="0">
                <a:solidFill>
                  <a:srgbClr val="002060"/>
                </a:solidFill>
              </a:rPr>
              <a:t>You will be trained in anticipation of Flu and Covid-19 services delivered in the Autumn – I think the service will start in early October. </a:t>
            </a:r>
          </a:p>
          <a:p>
            <a:endParaRPr lang="en-GB" dirty="0">
              <a:solidFill>
                <a:srgbClr val="002060"/>
              </a:solidFill>
            </a:endParaRPr>
          </a:p>
          <a:p>
            <a:r>
              <a:rPr lang="en-GB" dirty="0">
                <a:solidFill>
                  <a:srgbClr val="002060"/>
                </a:solidFill>
              </a:rPr>
              <a:t>There are 3 elements to the training – injection technique, knowledge &amp; what to do if the person takes ill. The BLS/anaphylaxis element of the training needs to be refreshed annually</a:t>
            </a:r>
            <a:r>
              <a:rPr lang="en-GB" baseline="0" dirty="0">
                <a:solidFill>
                  <a:srgbClr val="002060"/>
                </a:solidFill>
              </a:rPr>
              <a:t> – the rest is assumed will be kept fresh on a continuous basis. So this time next year, look out for emails offering Refresher training.</a:t>
            </a:r>
            <a:endParaRPr lang="en-GB" dirty="0">
              <a:solidFill>
                <a:srgbClr val="002060"/>
              </a:solidFill>
            </a:endParaRPr>
          </a:p>
          <a:p>
            <a:endParaRPr lang="en-GB" dirty="0">
              <a:solidFill>
                <a:srgbClr val="002060"/>
              </a:solidFill>
            </a:endParaRPr>
          </a:p>
          <a:p>
            <a:r>
              <a:rPr lang="en-GB" dirty="0">
                <a:solidFill>
                  <a:srgbClr val="002060"/>
                </a:solidFill>
              </a:rPr>
              <a:t>At the moment, in order for</a:t>
            </a:r>
            <a:r>
              <a:rPr lang="en-GB" baseline="0" dirty="0">
                <a:solidFill>
                  <a:srgbClr val="002060"/>
                </a:solidFill>
              </a:rPr>
              <a:t> you to take a full role in the vaccination service, your pharmacy must use a “protocol” as opposed to the “PGD” and be appropriately insured. </a:t>
            </a:r>
          </a:p>
          <a:p>
            <a:r>
              <a:rPr lang="en-GB" baseline="0" dirty="0">
                <a:solidFill>
                  <a:srgbClr val="002060"/>
                </a:solidFill>
              </a:rPr>
              <a:t>UCA will email your ES and employers to clarify requirements if they wish you to vaccinate as a Foundation Trainee.</a:t>
            </a:r>
            <a:endParaRPr lang="en-GB" dirty="0">
              <a:solidFill>
                <a:srgbClr val="002060"/>
              </a:solidFill>
            </a:endParaRPr>
          </a:p>
        </p:txBody>
      </p:sp>
      <p:sp>
        <p:nvSpPr>
          <p:cNvPr id="4" name="Slide Number Placeholder 3"/>
          <p:cNvSpPr>
            <a:spLocks noGrp="1"/>
          </p:cNvSpPr>
          <p:nvPr>
            <p:ph type="sldNum" sz="quarter" idx="10"/>
          </p:nvPr>
        </p:nvSpPr>
        <p:spPr/>
        <p:txBody>
          <a:bodyPr/>
          <a:lstStyle/>
          <a:p>
            <a:fld id="{73E4C859-F662-43E0-9A6F-619FF7E9FC2A}" type="slidenum">
              <a:rPr lang="en-GB" smtClean="0"/>
              <a:t>6</a:t>
            </a:fld>
            <a:endParaRPr lang="en-GB"/>
          </a:p>
        </p:txBody>
      </p:sp>
      <p:sp>
        <p:nvSpPr>
          <p:cNvPr id="5" name="Date Placeholder 4">
            <a:extLst>
              <a:ext uri="{FF2B5EF4-FFF2-40B4-BE49-F238E27FC236}">
                <a16:creationId xmlns:a16="http://schemas.microsoft.com/office/drawing/2014/main" id="{74B5D72B-2DCF-9E80-9C0C-D0EE5C0CC090}"/>
              </a:ext>
            </a:extLst>
          </p:cNvPr>
          <p:cNvSpPr>
            <a:spLocks noGrp="1"/>
          </p:cNvSpPr>
          <p:nvPr>
            <p:ph type="dt" idx="1"/>
          </p:nvPr>
        </p:nvSpPr>
        <p:spPr/>
        <p:txBody>
          <a:bodyPr/>
          <a:lstStyle/>
          <a:p>
            <a:fld id="{9AA25B7D-D5A1-4C7F-8288-C7FDEFC6E246}" type="datetime1">
              <a:rPr lang="en-GB" smtClean="0"/>
              <a:t>10/08/2026</a:t>
            </a:fld>
            <a:endParaRPr lang="en-GB"/>
          </a:p>
        </p:txBody>
      </p:sp>
      <p:sp>
        <p:nvSpPr>
          <p:cNvPr id="6" name="Footer Placeholder 5">
            <a:extLst>
              <a:ext uri="{FF2B5EF4-FFF2-40B4-BE49-F238E27FC236}">
                <a16:creationId xmlns:a16="http://schemas.microsoft.com/office/drawing/2014/main" id="{6CE3AB4C-498D-FA78-0712-D7992E144439}"/>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833523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203">
              <a:defRPr/>
            </a:pPr>
            <a:r>
              <a:rPr lang="en-GB" b="0" dirty="0">
                <a:solidFill>
                  <a:srgbClr val="002060"/>
                </a:solidFill>
              </a:rPr>
              <a:t>There are 2 full days of training in Belfast, and the day will run 9.30am – 4.30pm (no later) @ Malone</a:t>
            </a:r>
            <a:r>
              <a:rPr lang="en-GB" b="0" baseline="0" dirty="0">
                <a:solidFill>
                  <a:srgbClr val="002060"/>
                </a:solidFill>
              </a:rPr>
              <a:t> Lodge Hotel, Eglantine Avenue, Belfast. For everyone coming up to Belfast for the vaccination training – sorry if you have to travel up again for the first training day the next day, or if you are staying up with friends and having a catch up – you’re welcome!</a:t>
            </a:r>
          </a:p>
          <a:p>
            <a:pPr defTabSz="924203">
              <a:defRPr/>
            </a:pPr>
            <a:endParaRPr lang="en-GB" b="0" baseline="0" dirty="0">
              <a:solidFill>
                <a:srgbClr val="002060"/>
              </a:solidFill>
            </a:endParaRPr>
          </a:p>
          <a:p>
            <a:pPr defTabSz="924203">
              <a:defRPr/>
            </a:pPr>
            <a:r>
              <a:rPr lang="en-GB" b="0" baseline="0" dirty="0">
                <a:solidFill>
                  <a:srgbClr val="002060"/>
                </a:solidFill>
              </a:rPr>
              <a:t>Parking is available on site – more details will be sent to you prior to each training day</a:t>
            </a:r>
          </a:p>
          <a:p>
            <a:pPr defTabSz="924203">
              <a:defRPr/>
            </a:pPr>
            <a:r>
              <a:rPr lang="en-GB" b="1" baseline="0" dirty="0">
                <a:solidFill>
                  <a:srgbClr val="002060"/>
                </a:solidFill>
              </a:rPr>
              <a:t>I will provide tea-breaks and lunch – so make sure you let me know if you are vegetarian or vegan or if you have any special dietary requirements to </a:t>
            </a:r>
            <a:r>
              <a:rPr lang="en-GB" b="0" baseline="0" dirty="0">
                <a:solidFill>
                  <a:srgbClr val="002060"/>
                </a:solidFill>
              </a:rPr>
              <a:t>ensure that we have suitable options for everyone. But if you want to bring your own snacks or water you can.</a:t>
            </a:r>
          </a:p>
          <a:p>
            <a:pPr defTabSz="924203">
              <a:defRPr/>
            </a:pPr>
            <a:endParaRPr lang="en-GB" b="1" baseline="0" dirty="0">
              <a:solidFill>
                <a:srgbClr val="002060"/>
              </a:solidFill>
            </a:endParaRPr>
          </a:p>
          <a:p>
            <a:pPr defTabSz="924203">
              <a:defRPr/>
            </a:pPr>
            <a:r>
              <a:rPr lang="en-GB" b="1" baseline="0" dirty="0">
                <a:solidFill>
                  <a:srgbClr val="002060"/>
                </a:solidFill>
              </a:rPr>
              <a:t>I will email the week before with more information, so please just hit reply and confirm your attendance.</a:t>
            </a:r>
          </a:p>
          <a:p>
            <a:pPr defTabSz="924203">
              <a:defRPr/>
            </a:pPr>
            <a:endParaRPr lang="en-GB" b="0" baseline="0" dirty="0">
              <a:solidFill>
                <a:srgbClr val="002060"/>
              </a:solidFill>
            </a:endParaRPr>
          </a:p>
        </p:txBody>
      </p:sp>
      <p:sp>
        <p:nvSpPr>
          <p:cNvPr id="4" name="Slide Number Placeholder 3"/>
          <p:cNvSpPr>
            <a:spLocks noGrp="1"/>
          </p:cNvSpPr>
          <p:nvPr>
            <p:ph type="sldNum" sz="quarter" idx="5"/>
          </p:nvPr>
        </p:nvSpPr>
        <p:spPr/>
        <p:txBody>
          <a:bodyPr/>
          <a:lstStyle/>
          <a:p>
            <a:fld id="{73E4C859-F662-43E0-9A6F-619FF7E9FC2A}" type="slidenum">
              <a:rPr lang="en-GB" smtClean="0"/>
              <a:t>7</a:t>
            </a:fld>
            <a:endParaRPr lang="en-GB"/>
          </a:p>
        </p:txBody>
      </p:sp>
      <p:sp>
        <p:nvSpPr>
          <p:cNvPr id="5" name="Date Placeholder 4">
            <a:extLst>
              <a:ext uri="{FF2B5EF4-FFF2-40B4-BE49-F238E27FC236}">
                <a16:creationId xmlns:a16="http://schemas.microsoft.com/office/drawing/2014/main" id="{9F775659-173B-C6E1-F94B-8CF4339EC8F9}"/>
              </a:ext>
            </a:extLst>
          </p:cNvPr>
          <p:cNvSpPr>
            <a:spLocks noGrp="1"/>
          </p:cNvSpPr>
          <p:nvPr>
            <p:ph type="dt" idx="1"/>
          </p:nvPr>
        </p:nvSpPr>
        <p:spPr/>
        <p:txBody>
          <a:bodyPr/>
          <a:lstStyle/>
          <a:p>
            <a:fld id="{F3476BDB-C478-4DF7-B2D5-CF9BF80C7652}" type="datetime1">
              <a:rPr lang="en-GB" smtClean="0"/>
              <a:t>10/08/2026</a:t>
            </a:fld>
            <a:endParaRPr lang="en-GB"/>
          </a:p>
        </p:txBody>
      </p:sp>
      <p:sp>
        <p:nvSpPr>
          <p:cNvPr id="6" name="Footer Placeholder 5">
            <a:extLst>
              <a:ext uri="{FF2B5EF4-FFF2-40B4-BE49-F238E27FC236}">
                <a16:creationId xmlns:a16="http://schemas.microsoft.com/office/drawing/2014/main" id="{1A5C7E61-2617-D9F2-48DA-86A0D63F8161}"/>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3712627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02060"/>
                </a:solidFill>
              </a:rPr>
              <a:t>What do we expect from you?</a:t>
            </a:r>
          </a:p>
          <a:p>
            <a:r>
              <a:rPr lang="en-GB" dirty="0">
                <a:solidFill>
                  <a:srgbClr val="002060"/>
                </a:solidFill>
              </a:rPr>
              <a:t>You are out of university now – you’re a pharmacy professional. </a:t>
            </a:r>
          </a:p>
          <a:p>
            <a:r>
              <a:rPr lang="en-GB" dirty="0">
                <a:solidFill>
                  <a:srgbClr val="002060"/>
                </a:solidFill>
              </a:rPr>
              <a:t>So, of course you are expected to approach this programme and any training in a professional manner.</a:t>
            </a:r>
          </a:p>
          <a:p>
            <a:r>
              <a:rPr lang="en-GB" b="1" dirty="0">
                <a:solidFill>
                  <a:srgbClr val="002060"/>
                </a:solidFill>
              </a:rPr>
              <a:t>The etiquette for online meetings, is to keep your camera on, barring technical difficulties of course, and sound off.</a:t>
            </a:r>
          </a:p>
          <a:p>
            <a:r>
              <a:rPr lang="en-GB" b="1" dirty="0">
                <a:solidFill>
                  <a:srgbClr val="002060"/>
                </a:solidFill>
              </a:rPr>
              <a:t>You can/should blur your background, or use a background picture that looks professional.</a:t>
            </a:r>
            <a:endParaRPr lang="en-GB" dirty="0">
              <a:solidFill>
                <a:srgbClr val="002060"/>
              </a:solidFill>
            </a:endParaRPr>
          </a:p>
          <a:p>
            <a:pPr marL="172456" indent="-172456">
              <a:buFont typeface="Arial" panose="020B0604020202020204" pitchFamily="34" charset="0"/>
              <a:buChar char="•"/>
            </a:pPr>
            <a:r>
              <a:rPr lang="en-GB" baseline="0" dirty="0">
                <a:solidFill>
                  <a:srgbClr val="002060"/>
                </a:solidFill>
              </a:rPr>
              <a:t>This shows you are ‘in the room’, and ready to participate</a:t>
            </a:r>
          </a:p>
          <a:p>
            <a:pPr marL="172456" indent="-172456">
              <a:buFont typeface="Arial" panose="020B0604020202020204" pitchFamily="34" charset="0"/>
              <a:buChar char="•"/>
            </a:pPr>
            <a:r>
              <a:rPr lang="en-GB" baseline="0" dirty="0">
                <a:solidFill>
                  <a:srgbClr val="002060"/>
                </a:solidFill>
              </a:rPr>
              <a:t>In meetings, and training, you will be expected and encouraged to contribute to group discussions</a:t>
            </a:r>
          </a:p>
          <a:p>
            <a:r>
              <a:rPr lang="en-GB" baseline="0" dirty="0">
                <a:solidFill>
                  <a:srgbClr val="002060"/>
                </a:solidFill>
              </a:rPr>
              <a:t>For in-person meetings, professional dress is always appreciated, NOW as our training days are all day, I do want you to be comfortable, so I’m not expecting to see you all in power suits</a:t>
            </a:r>
          </a:p>
          <a:p>
            <a:pPr marL="172456" indent="-172456">
              <a:buFont typeface="Arial" panose="020B0604020202020204" pitchFamily="34" charset="0"/>
              <a:buChar char="•"/>
            </a:pPr>
            <a:r>
              <a:rPr lang="en-GB" baseline="0" dirty="0">
                <a:solidFill>
                  <a:srgbClr val="002060"/>
                </a:solidFill>
              </a:rPr>
              <a:t>Presentations and additional material will be uploaded to the online portal afterwards - make use of any materials provided to you throughout the year, but you can always keep them for </a:t>
            </a:r>
            <a:r>
              <a:rPr lang="en-GB" baseline="0" dirty="0" err="1">
                <a:solidFill>
                  <a:srgbClr val="002060"/>
                </a:solidFill>
              </a:rPr>
              <a:t>post-registration</a:t>
            </a:r>
            <a:r>
              <a:rPr lang="en-GB" baseline="0" dirty="0">
                <a:solidFill>
                  <a:srgbClr val="002060"/>
                </a:solidFill>
              </a:rPr>
              <a:t> use.</a:t>
            </a:r>
          </a:p>
          <a:p>
            <a:r>
              <a:rPr lang="en-GB" baseline="0" dirty="0">
                <a:solidFill>
                  <a:srgbClr val="002060"/>
                </a:solidFill>
              </a:rPr>
              <a:t>Communications – I/UCA will only send you </a:t>
            </a:r>
            <a:r>
              <a:rPr lang="en-GB" u="sng" baseline="0" dirty="0">
                <a:solidFill>
                  <a:srgbClr val="002060"/>
                </a:solidFill>
              </a:rPr>
              <a:t>important</a:t>
            </a:r>
            <a:r>
              <a:rPr lang="en-GB" baseline="0" dirty="0">
                <a:solidFill>
                  <a:srgbClr val="002060"/>
                </a:solidFill>
              </a:rPr>
              <a:t> information or requests on email/WhatsApp – please acknowledge or reply as promptly as you can. Keep an eye on your emails for any communications from various organisations throughout your FTY – and check your junk folder as your email may filter out emails from new sources.</a:t>
            </a:r>
          </a:p>
          <a:p>
            <a:pPr marL="172456" indent="-172456">
              <a:buFont typeface="Arial" panose="020B0604020202020204" pitchFamily="34" charset="0"/>
              <a:buChar char="•"/>
            </a:pPr>
            <a:r>
              <a:rPr lang="en-GB" baseline="0" dirty="0">
                <a:solidFill>
                  <a:srgbClr val="002060"/>
                </a:solidFill>
              </a:rPr>
              <a:t>You are all adults and this is not school.  Your employers have paid for you to attend these training sessions as they see the benefit you will get from it. You may not see the benefit until you are working as a Pharmacist next year. </a:t>
            </a:r>
          </a:p>
          <a:p>
            <a:pPr marL="172456" indent="-172456">
              <a:buFont typeface="Arial" panose="020B0604020202020204" pitchFamily="34" charset="0"/>
              <a:buChar char="•"/>
            </a:pPr>
            <a:r>
              <a:rPr lang="en-GB" baseline="0" dirty="0">
                <a:solidFill>
                  <a:srgbClr val="002060"/>
                </a:solidFill>
              </a:rPr>
              <a:t>Discuss the content of this programme with your ES to ensure you get opportunities to put your learning into practice.</a:t>
            </a:r>
          </a:p>
          <a:p>
            <a:pPr marL="172456" indent="-172456">
              <a:buFont typeface="Arial" panose="020B0604020202020204" pitchFamily="34" charset="0"/>
              <a:buChar char="•"/>
            </a:pPr>
            <a:r>
              <a:rPr lang="en-GB" baseline="0" dirty="0">
                <a:solidFill>
                  <a:srgbClr val="002060"/>
                </a:solidFill>
              </a:rPr>
              <a:t>X-factor – you get two days out of the pharmacy, sitting down, you get to meet up with old friends and make new ones. And lunch is usually very good.</a:t>
            </a:r>
          </a:p>
          <a:p>
            <a:endParaRPr lang="en-GB" baseline="0" dirty="0">
              <a:solidFill>
                <a:srgbClr val="002060"/>
              </a:solidFill>
            </a:endParaRPr>
          </a:p>
          <a:p>
            <a:r>
              <a:rPr lang="en-GB" baseline="0" dirty="0">
                <a:solidFill>
                  <a:srgbClr val="002060"/>
                </a:solidFill>
              </a:rPr>
              <a:t>Most of all, we want you to enjoy the sessions and get the most out of them as you can. So, don’t be afraid to speak to me about any aspect of the training – if there are any issues, I will try to address them promptly.</a:t>
            </a:r>
          </a:p>
        </p:txBody>
      </p:sp>
      <p:sp>
        <p:nvSpPr>
          <p:cNvPr id="4" name="Slide Number Placeholder 3"/>
          <p:cNvSpPr>
            <a:spLocks noGrp="1"/>
          </p:cNvSpPr>
          <p:nvPr>
            <p:ph type="sldNum" sz="quarter" idx="10"/>
          </p:nvPr>
        </p:nvSpPr>
        <p:spPr/>
        <p:txBody>
          <a:bodyPr/>
          <a:lstStyle/>
          <a:p>
            <a:fld id="{73E4C859-F662-43E0-9A6F-619FF7E9FC2A}" type="slidenum">
              <a:rPr lang="en-GB" smtClean="0"/>
              <a:t>8</a:t>
            </a:fld>
            <a:endParaRPr lang="en-GB"/>
          </a:p>
        </p:txBody>
      </p:sp>
      <p:sp>
        <p:nvSpPr>
          <p:cNvPr id="5" name="Date Placeholder 4">
            <a:extLst>
              <a:ext uri="{FF2B5EF4-FFF2-40B4-BE49-F238E27FC236}">
                <a16:creationId xmlns:a16="http://schemas.microsoft.com/office/drawing/2014/main" id="{054F921A-AA24-F49B-BC35-B5BCA196409C}"/>
              </a:ext>
            </a:extLst>
          </p:cNvPr>
          <p:cNvSpPr>
            <a:spLocks noGrp="1"/>
          </p:cNvSpPr>
          <p:nvPr>
            <p:ph type="dt" idx="1"/>
          </p:nvPr>
        </p:nvSpPr>
        <p:spPr/>
        <p:txBody>
          <a:bodyPr/>
          <a:lstStyle/>
          <a:p>
            <a:fld id="{D05067DE-1ABD-4F4A-A5B4-49BCF65E57F9}" type="datetime1">
              <a:rPr lang="en-GB" smtClean="0"/>
              <a:t>10/08/2026</a:t>
            </a:fld>
            <a:endParaRPr lang="en-GB"/>
          </a:p>
        </p:txBody>
      </p:sp>
      <p:sp>
        <p:nvSpPr>
          <p:cNvPr id="6" name="Footer Placeholder 5">
            <a:extLst>
              <a:ext uri="{FF2B5EF4-FFF2-40B4-BE49-F238E27FC236}">
                <a16:creationId xmlns:a16="http://schemas.microsoft.com/office/drawing/2014/main" id="{2D3B35CB-B10C-91BA-279C-B9153B9D05DA}"/>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4285189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96875" y="692150"/>
            <a:ext cx="6154738" cy="34623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94929" y="4384382"/>
            <a:ext cx="5559433" cy="4153625"/>
          </a:xfrm>
          <a:prstGeom prst="rect">
            <a:avLst/>
          </a:prstGeom>
        </p:spPr>
        <p:txBody>
          <a:bodyPr spcFirstLastPara="1" wrap="square" lIns="92406" tIns="92406" rIns="92406" bIns="92406" anchor="t" anchorCtr="0">
            <a:noAutofit/>
          </a:bodyPr>
          <a:lstStyle/>
          <a:p>
            <a:endParaRPr dirty="0"/>
          </a:p>
        </p:txBody>
      </p:sp>
      <p:sp>
        <p:nvSpPr>
          <p:cNvPr id="2" name="Date Placeholder 1">
            <a:extLst>
              <a:ext uri="{FF2B5EF4-FFF2-40B4-BE49-F238E27FC236}">
                <a16:creationId xmlns:a16="http://schemas.microsoft.com/office/drawing/2014/main" id="{12F1039A-2BB0-5298-152F-78DF4938C65C}"/>
              </a:ext>
            </a:extLst>
          </p:cNvPr>
          <p:cNvSpPr>
            <a:spLocks noGrp="1"/>
          </p:cNvSpPr>
          <p:nvPr>
            <p:ph type="dt" idx="1"/>
          </p:nvPr>
        </p:nvSpPr>
        <p:spPr/>
        <p:txBody>
          <a:bodyPr/>
          <a:lstStyle/>
          <a:p>
            <a:fld id="{0A5EF6A3-B351-4994-9BE8-8623969576B9}" type="datetime1">
              <a:rPr lang="en-GB" smtClean="0"/>
              <a:t>10/08/2026</a:t>
            </a:fld>
            <a:endParaRPr lang="en-GB"/>
          </a:p>
        </p:txBody>
      </p:sp>
      <p:sp>
        <p:nvSpPr>
          <p:cNvPr id="3" name="Footer Placeholder 2">
            <a:extLst>
              <a:ext uri="{FF2B5EF4-FFF2-40B4-BE49-F238E27FC236}">
                <a16:creationId xmlns:a16="http://schemas.microsoft.com/office/drawing/2014/main" id="{6E4B9423-F58F-E3DD-D20E-41DBE6F8E26C}"/>
              </a:ext>
            </a:extLst>
          </p:cNvPr>
          <p:cNvSpPr>
            <a:spLocks noGrp="1"/>
          </p:cNvSpPr>
          <p:nvPr>
            <p:ph type="ftr" sz="quarter" idx="4"/>
          </p:nvPr>
        </p:nvSpPr>
        <p:spPr/>
        <p:txBody>
          <a:bodyPr/>
          <a:lstStyle/>
          <a:p>
            <a:r>
              <a:rPr lang="en-GB"/>
              <a:t>CPMP2627 A Welcome Session</a:t>
            </a:r>
          </a:p>
        </p:txBody>
      </p:sp>
    </p:spTree>
    <p:extLst>
      <p:ext uri="{BB962C8B-B14F-4D97-AF65-F5344CB8AC3E}">
        <p14:creationId xmlns:p14="http://schemas.microsoft.com/office/powerpoint/2010/main" val="254837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8362409-5B06-431A-9C0F-D56CF3AB1697}"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BD67F3-2C62-4F87-9776-A348FA35F5F7}"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9E9E696-DAB7-4453-A3BB-0DC57215104E}"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11B2FD0-A251-4E60-A837-96DBE7CD5390}"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07C805E-8DB9-444F-A2F2-7F3CBFAC870D}"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0C32B20-DD0E-4574-9BCF-9B8B52D8BF57}"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06E7BC-FCF7-46F3-81F0-6ECC921CF258}"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5A86AC-E90E-4259-A4E6-87BA49F3147B}"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83937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1"/>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1" y="3869635"/>
            <a:ext cx="8767860" cy="1388165"/>
          </a:xfrm>
        </p:spPr>
        <p:txBody>
          <a:bodyPr>
            <a:normAutofit/>
          </a:bodyPr>
          <a:lstStyle>
            <a:lvl1pPr marL="0" indent="0" algn="ctr">
              <a:buNone/>
              <a:defRPr sz="2200">
                <a:solidFill>
                  <a:srgbClr val="FFFFFF"/>
                </a:solidFill>
              </a:defRPr>
            </a:lvl1pPr>
            <a:lvl2pPr marL="457189" indent="0" algn="ctr">
              <a:buNone/>
              <a:defRPr sz="2200"/>
            </a:lvl2pPr>
            <a:lvl3pPr marL="914377" indent="0" algn="ctr">
              <a:buNone/>
              <a:defRPr sz="22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A7C917D-BBFE-4A05-8041-041D46513E20}" type="datetime1">
              <a:rPr lang="en-US" smtClean="0"/>
              <a:t>8/10/2026</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00000000-1234-1234-1234-123412341234}" type="slidenum">
              <a:rPr lang="en" smtClean="0"/>
              <a:pPr/>
              <a:t>‹#›</a:t>
            </a:fld>
            <a:endParaRPr lang="en"/>
          </a:p>
        </p:txBody>
      </p:sp>
      <p:cxnSp>
        <p:nvCxnSpPr>
          <p:cNvPr id="8" name="Straight Connector 7"/>
          <p:cNvCxnSpPr/>
          <p:nvPr/>
        </p:nvCxnSpPr>
        <p:spPr>
          <a:xfrm>
            <a:off x="1978661"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0450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13FE76-0F4C-48B6-84F4-7AE25DA848BE}" type="datetime1">
              <a:rPr lang="en-US" smtClean="0">
                <a:solidFill>
                  <a:srgbClr val="A6B727"/>
                </a:solidFill>
              </a:rPr>
              <a:t>8/10/2026</a:t>
            </a:fld>
            <a:endParaRPr lang="en-US" dirty="0">
              <a:solidFill>
                <a:srgbClr val="A6B727"/>
              </a:solidFill>
            </a:endParaRPr>
          </a:p>
        </p:txBody>
      </p:sp>
      <p:sp>
        <p:nvSpPr>
          <p:cNvPr id="5" name="Footer Placeholder 4"/>
          <p:cNvSpPr>
            <a:spLocks noGrp="1"/>
          </p:cNvSpPr>
          <p:nvPr>
            <p:ph type="ftr" sz="quarter" idx="11"/>
          </p:nvPr>
        </p:nvSpPr>
        <p:spPr/>
        <p:txBody>
          <a:bodyPr/>
          <a:lstStyle/>
          <a:p>
            <a:endParaRPr lang="en-US" dirty="0">
              <a:solidFill>
                <a:srgbClr val="A6B727"/>
              </a:solidFill>
            </a:endParaRPr>
          </a:p>
        </p:txBody>
      </p:sp>
      <p:sp>
        <p:nvSpPr>
          <p:cNvPr id="6" name="Slide Number Placeholder 5"/>
          <p:cNvSpPr>
            <a:spLocks noGrp="1"/>
          </p:cNvSpPr>
          <p:nvPr>
            <p:ph type="sldNum" sz="quarter" idx="12"/>
          </p:nvPr>
        </p:nvSpPr>
        <p:spPr/>
        <p:txBody>
          <a:bodyPr/>
          <a:lstStyle/>
          <a:p>
            <a:fld id="{00000000-1234-1234-1234-123412341234}" type="slidenum">
              <a:rPr lang="en" smtClean="0">
                <a:solidFill>
                  <a:srgbClr val="A6B727"/>
                </a:solidFill>
              </a:rPr>
              <a:pPr/>
              <a:t>‹#›</a:t>
            </a:fld>
            <a:endParaRPr lang="en">
              <a:solidFill>
                <a:srgbClr val="A6B727"/>
              </a:solidFill>
            </a:endParaRPr>
          </a:p>
        </p:txBody>
      </p:sp>
    </p:spTree>
    <p:extLst>
      <p:ext uri="{BB962C8B-B14F-4D97-AF65-F5344CB8AC3E}">
        <p14:creationId xmlns:p14="http://schemas.microsoft.com/office/powerpoint/2010/main" val="1313825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68B37E-C4F4-4F1F-8577-121B93334D19}"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1"/>
            <a:ext cx="8769096" cy="1363807"/>
          </a:xfrm>
        </p:spPr>
        <p:txBody>
          <a:bodyPr anchor="t">
            <a:normAutofit/>
          </a:bodyPr>
          <a:lstStyle>
            <a:lvl1pPr marL="0" indent="0" algn="ctr">
              <a:buNone/>
              <a:defRPr sz="2200">
                <a:solidFill>
                  <a:schemeClr val="accent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D6693A5-D876-4458-883E-F5B2E9B62E14}" type="datetime1">
              <a:rPr lang="en-US" smtClean="0">
                <a:solidFill>
                  <a:srgbClr val="A6B727"/>
                </a:solidFill>
              </a:rPr>
              <a:t>8/10/2026</a:t>
            </a:fld>
            <a:endParaRPr lang="en-US" dirty="0">
              <a:solidFill>
                <a:srgbClr val="A6B727"/>
              </a:solidFill>
            </a:endParaRPr>
          </a:p>
        </p:txBody>
      </p:sp>
      <p:sp>
        <p:nvSpPr>
          <p:cNvPr id="5" name="Footer Placeholder 4"/>
          <p:cNvSpPr>
            <a:spLocks noGrp="1"/>
          </p:cNvSpPr>
          <p:nvPr>
            <p:ph type="ftr" sz="quarter" idx="11"/>
          </p:nvPr>
        </p:nvSpPr>
        <p:spPr/>
        <p:txBody>
          <a:bodyPr/>
          <a:lstStyle/>
          <a:p>
            <a:endParaRPr lang="en-US" dirty="0">
              <a:solidFill>
                <a:srgbClr val="A6B727"/>
              </a:solidFill>
            </a:endParaRPr>
          </a:p>
        </p:txBody>
      </p:sp>
      <p:sp>
        <p:nvSpPr>
          <p:cNvPr id="6" name="Slide Number Placeholder 5"/>
          <p:cNvSpPr>
            <a:spLocks noGrp="1"/>
          </p:cNvSpPr>
          <p:nvPr>
            <p:ph type="sldNum" sz="quarter" idx="12"/>
          </p:nvPr>
        </p:nvSpPr>
        <p:spPr/>
        <p:txBody>
          <a:bodyPr/>
          <a:lstStyle/>
          <a:p>
            <a:fld id="{00000000-1234-1234-1234-123412341234}" type="slidenum">
              <a:rPr lang="en" smtClean="0">
                <a:solidFill>
                  <a:srgbClr val="A6B727"/>
                </a:solidFill>
              </a:rPr>
              <a:pPr/>
              <a:t>‹#›</a:t>
            </a:fld>
            <a:endParaRPr lang="en">
              <a:solidFill>
                <a:srgbClr val="A6B727"/>
              </a:solidFill>
            </a:endParaRPr>
          </a:p>
        </p:txBody>
      </p:sp>
      <p:cxnSp>
        <p:nvCxnSpPr>
          <p:cNvPr id="7" name="Straight Connector 6"/>
          <p:cNvCxnSpPr/>
          <p:nvPr/>
        </p:nvCxnSpPr>
        <p:spPr>
          <a:xfrm>
            <a:off x="1981201"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3381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D39F24-DDA0-428E-9D07-FFCDCBE4F4D0}" type="datetime1">
              <a:rPr lang="en-US" smtClean="0">
                <a:solidFill>
                  <a:srgbClr val="A6B727"/>
                </a:solidFill>
              </a:rPr>
              <a:t>8/10/2026</a:t>
            </a:fld>
            <a:endParaRPr lang="en-US" dirty="0">
              <a:solidFill>
                <a:srgbClr val="A6B727"/>
              </a:solidFill>
            </a:endParaRPr>
          </a:p>
        </p:txBody>
      </p:sp>
      <p:sp>
        <p:nvSpPr>
          <p:cNvPr id="6" name="Footer Placeholder 5"/>
          <p:cNvSpPr>
            <a:spLocks noGrp="1"/>
          </p:cNvSpPr>
          <p:nvPr>
            <p:ph type="ftr" sz="quarter" idx="11"/>
          </p:nvPr>
        </p:nvSpPr>
        <p:spPr/>
        <p:txBody>
          <a:bodyPr/>
          <a:lstStyle/>
          <a:p>
            <a:endParaRPr lang="en-US" dirty="0">
              <a:solidFill>
                <a:srgbClr val="A6B727"/>
              </a:solidFill>
            </a:endParaRPr>
          </a:p>
        </p:txBody>
      </p:sp>
      <p:sp>
        <p:nvSpPr>
          <p:cNvPr id="7" name="Slide Number Placeholder 6"/>
          <p:cNvSpPr>
            <a:spLocks noGrp="1"/>
          </p:cNvSpPr>
          <p:nvPr>
            <p:ph type="sldNum" sz="quarter" idx="12"/>
          </p:nvPr>
        </p:nvSpPr>
        <p:spPr/>
        <p:txBody>
          <a:bodyPr/>
          <a:lstStyle/>
          <a:p>
            <a:fld id="{00000000-1234-1234-1234-123412341234}" type="slidenum">
              <a:rPr lang="en" smtClean="0">
                <a:solidFill>
                  <a:srgbClr val="A6B727"/>
                </a:solidFill>
              </a:rPr>
              <a:pPr/>
              <a:t>‹#›</a:t>
            </a:fld>
            <a:endParaRPr lang="en">
              <a:solidFill>
                <a:srgbClr val="A6B727"/>
              </a:solidFill>
            </a:endParaRPr>
          </a:p>
        </p:txBody>
      </p:sp>
    </p:spTree>
    <p:extLst>
      <p:ext uri="{BB962C8B-B14F-4D97-AF65-F5344CB8AC3E}">
        <p14:creationId xmlns:p14="http://schemas.microsoft.com/office/powerpoint/2010/main" val="19085901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5C8EA4-76D4-4A1E-B41F-A94F0948022A}" type="datetime1">
              <a:rPr lang="en-US" smtClean="0">
                <a:solidFill>
                  <a:srgbClr val="A6B727"/>
                </a:solidFill>
              </a:rPr>
              <a:t>8/10/2026</a:t>
            </a:fld>
            <a:endParaRPr lang="en-US" dirty="0">
              <a:solidFill>
                <a:srgbClr val="A6B727"/>
              </a:solidFill>
            </a:endParaRPr>
          </a:p>
        </p:txBody>
      </p:sp>
      <p:sp>
        <p:nvSpPr>
          <p:cNvPr id="8" name="Footer Placeholder 7"/>
          <p:cNvSpPr>
            <a:spLocks noGrp="1"/>
          </p:cNvSpPr>
          <p:nvPr>
            <p:ph type="ftr" sz="quarter" idx="11"/>
          </p:nvPr>
        </p:nvSpPr>
        <p:spPr/>
        <p:txBody>
          <a:bodyPr/>
          <a:lstStyle/>
          <a:p>
            <a:endParaRPr lang="en-US" dirty="0">
              <a:solidFill>
                <a:srgbClr val="A6B727"/>
              </a:solidFill>
            </a:endParaRPr>
          </a:p>
        </p:txBody>
      </p:sp>
      <p:sp>
        <p:nvSpPr>
          <p:cNvPr id="9" name="Slide Number Placeholder 8"/>
          <p:cNvSpPr>
            <a:spLocks noGrp="1"/>
          </p:cNvSpPr>
          <p:nvPr>
            <p:ph type="sldNum" sz="quarter" idx="12"/>
          </p:nvPr>
        </p:nvSpPr>
        <p:spPr/>
        <p:txBody>
          <a:bodyPr/>
          <a:lstStyle/>
          <a:p>
            <a:fld id="{00000000-1234-1234-1234-123412341234}" type="slidenum">
              <a:rPr lang="en" smtClean="0">
                <a:solidFill>
                  <a:srgbClr val="A6B727"/>
                </a:solidFill>
              </a:rPr>
              <a:pPr/>
              <a:t>‹#›</a:t>
            </a:fld>
            <a:endParaRPr lang="en">
              <a:solidFill>
                <a:srgbClr val="A6B727"/>
              </a:solidFill>
            </a:endParaRPr>
          </a:p>
        </p:txBody>
      </p:sp>
    </p:spTree>
    <p:extLst>
      <p:ext uri="{BB962C8B-B14F-4D97-AF65-F5344CB8AC3E}">
        <p14:creationId xmlns:p14="http://schemas.microsoft.com/office/powerpoint/2010/main" val="910367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36496D-B8E1-496B-87D5-105941EE478D}" type="datetime1">
              <a:rPr lang="en-US" smtClean="0">
                <a:solidFill>
                  <a:srgbClr val="A6B727"/>
                </a:solidFill>
              </a:rPr>
              <a:t>8/10/2026</a:t>
            </a:fld>
            <a:endParaRPr lang="en-US" dirty="0">
              <a:solidFill>
                <a:srgbClr val="A6B727"/>
              </a:solidFill>
            </a:endParaRPr>
          </a:p>
        </p:txBody>
      </p:sp>
      <p:sp>
        <p:nvSpPr>
          <p:cNvPr id="4" name="Footer Placeholder 3"/>
          <p:cNvSpPr>
            <a:spLocks noGrp="1"/>
          </p:cNvSpPr>
          <p:nvPr>
            <p:ph type="ftr" sz="quarter" idx="11"/>
          </p:nvPr>
        </p:nvSpPr>
        <p:spPr/>
        <p:txBody>
          <a:bodyPr/>
          <a:lstStyle/>
          <a:p>
            <a:endParaRPr lang="en-US" dirty="0">
              <a:solidFill>
                <a:srgbClr val="A6B727"/>
              </a:solidFill>
            </a:endParaRPr>
          </a:p>
        </p:txBody>
      </p:sp>
      <p:sp>
        <p:nvSpPr>
          <p:cNvPr id="5" name="Slide Number Placeholder 4"/>
          <p:cNvSpPr>
            <a:spLocks noGrp="1"/>
          </p:cNvSpPr>
          <p:nvPr>
            <p:ph type="sldNum" sz="quarter" idx="12"/>
          </p:nvPr>
        </p:nvSpPr>
        <p:spPr/>
        <p:txBody>
          <a:bodyPr/>
          <a:lstStyle/>
          <a:p>
            <a:fld id="{00000000-1234-1234-1234-123412341234}" type="slidenum">
              <a:rPr lang="en" smtClean="0">
                <a:solidFill>
                  <a:srgbClr val="A6B727"/>
                </a:solidFill>
              </a:rPr>
              <a:pPr/>
              <a:t>‹#›</a:t>
            </a:fld>
            <a:endParaRPr lang="en">
              <a:solidFill>
                <a:srgbClr val="A6B727"/>
              </a:solidFill>
            </a:endParaRPr>
          </a:p>
        </p:txBody>
      </p:sp>
    </p:spTree>
    <p:extLst>
      <p:ext uri="{BB962C8B-B14F-4D97-AF65-F5344CB8AC3E}">
        <p14:creationId xmlns:p14="http://schemas.microsoft.com/office/powerpoint/2010/main" val="6449138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660B9F-E0D3-46BF-AC90-07BEFD114EA0}" type="datetime1">
              <a:rPr lang="en-US" smtClean="0">
                <a:solidFill>
                  <a:srgbClr val="A6B727"/>
                </a:solidFill>
              </a:rPr>
              <a:t>8/10/2026</a:t>
            </a:fld>
            <a:endParaRPr lang="en-US" dirty="0">
              <a:solidFill>
                <a:srgbClr val="A6B727"/>
              </a:solidFill>
            </a:endParaRPr>
          </a:p>
        </p:txBody>
      </p:sp>
      <p:sp>
        <p:nvSpPr>
          <p:cNvPr id="3" name="Footer Placeholder 2"/>
          <p:cNvSpPr>
            <a:spLocks noGrp="1"/>
          </p:cNvSpPr>
          <p:nvPr>
            <p:ph type="ftr" sz="quarter" idx="11"/>
          </p:nvPr>
        </p:nvSpPr>
        <p:spPr/>
        <p:txBody>
          <a:bodyPr/>
          <a:lstStyle/>
          <a:p>
            <a:endParaRPr lang="en-US" dirty="0">
              <a:solidFill>
                <a:srgbClr val="A6B727"/>
              </a:solidFill>
            </a:endParaRPr>
          </a:p>
        </p:txBody>
      </p:sp>
      <p:sp>
        <p:nvSpPr>
          <p:cNvPr id="4" name="Slide Number Placeholder 3"/>
          <p:cNvSpPr>
            <a:spLocks noGrp="1"/>
          </p:cNvSpPr>
          <p:nvPr>
            <p:ph type="sldNum" sz="quarter" idx="12"/>
          </p:nvPr>
        </p:nvSpPr>
        <p:spPr/>
        <p:txBody>
          <a:bodyPr/>
          <a:lstStyle/>
          <a:p>
            <a:fld id="{00000000-1234-1234-1234-123412341234}" type="slidenum">
              <a:rPr lang="en" smtClean="0">
                <a:solidFill>
                  <a:srgbClr val="A6B727"/>
                </a:solidFill>
              </a:rPr>
              <a:pPr/>
              <a:t>‹#›</a:t>
            </a:fld>
            <a:endParaRPr lang="en">
              <a:solidFill>
                <a:srgbClr val="A6B727"/>
              </a:solidFill>
            </a:endParaRPr>
          </a:p>
        </p:txBody>
      </p:sp>
    </p:spTree>
    <p:extLst>
      <p:ext uri="{BB962C8B-B14F-4D97-AF65-F5344CB8AC3E}">
        <p14:creationId xmlns:p14="http://schemas.microsoft.com/office/powerpoint/2010/main" val="27356563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F38885-AB09-44F0-B7A4-0D937F262179}" type="datetime1">
              <a:rPr lang="en-US" smtClean="0">
                <a:solidFill>
                  <a:srgbClr val="A6B727"/>
                </a:solidFill>
              </a:rPr>
              <a:t>8/10/2026</a:t>
            </a:fld>
            <a:endParaRPr lang="en-US" dirty="0">
              <a:solidFill>
                <a:srgbClr val="A6B727"/>
              </a:solidFill>
            </a:endParaRPr>
          </a:p>
        </p:txBody>
      </p:sp>
      <p:sp>
        <p:nvSpPr>
          <p:cNvPr id="6" name="Footer Placeholder 5"/>
          <p:cNvSpPr>
            <a:spLocks noGrp="1"/>
          </p:cNvSpPr>
          <p:nvPr>
            <p:ph type="ftr" sz="quarter" idx="11"/>
          </p:nvPr>
        </p:nvSpPr>
        <p:spPr/>
        <p:txBody>
          <a:bodyPr/>
          <a:lstStyle/>
          <a:p>
            <a:endParaRPr lang="en-US" dirty="0">
              <a:solidFill>
                <a:srgbClr val="A6B727"/>
              </a:solidFill>
            </a:endParaRPr>
          </a:p>
        </p:txBody>
      </p:sp>
      <p:sp>
        <p:nvSpPr>
          <p:cNvPr id="7" name="Slide Number Placeholder 6"/>
          <p:cNvSpPr>
            <a:spLocks noGrp="1"/>
          </p:cNvSpPr>
          <p:nvPr>
            <p:ph type="sldNum" sz="quarter" idx="12"/>
          </p:nvPr>
        </p:nvSpPr>
        <p:spPr/>
        <p:txBody>
          <a:bodyPr/>
          <a:lstStyle/>
          <a:p>
            <a:fld id="{00000000-1234-1234-1234-123412341234}" type="slidenum">
              <a:rPr lang="en" smtClean="0">
                <a:solidFill>
                  <a:srgbClr val="A6B727"/>
                </a:solidFill>
              </a:rPr>
              <a:pPr/>
              <a:t>‹#›</a:t>
            </a:fld>
            <a:endParaRPr lang="en">
              <a:solidFill>
                <a:srgbClr val="A6B727"/>
              </a:solidFill>
            </a:endParaRPr>
          </a:p>
        </p:txBody>
      </p:sp>
    </p:spTree>
    <p:extLst>
      <p:ext uri="{BB962C8B-B14F-4D97-AF65-F5344CB8AC3E}">
        <p14:creationId xmlns:p14="http://schemas.microsoft.com/office/powerpoint/2010/main" val="1458483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4DC1FA-AA09-4463-A435-91E0521EFCEB}" type="datetime1">
              <a:rPr lang="en-US" smtClean="0">
                <a:solidFill>
                  <a:srgbClr val="A6B727"/>
                </a:solidFill>
              </a:rPr>
              <a:t>8/10/2026</a:t>
            </a:fld>
            <a:endParaRPr lang="en-US" dirty="0">
              <a:solidFill>
                <a:srgbClr val="A6B727"/>
              </a:solidFill>
            </a:endParaRPr>
          </a:p>
        </p:txBody>
      </p:sp>
      <p:sp>
        <p:nvSpPr>
          <p:cNvPr id="6" name="Footer Placeholder 5"/>
          <p:cNvSpPr>
            <a:spLocks noGrp="1"/>
          </p:cNvSpPr>
          <p:nvPr>
            <p:ph type="ftr" sz="quarter" idx="11"/>
          </p:nvPr>
        </p:nvSpPr>
        <p:spPr/>
        <p:txBody>
          <a:bodyPr/>
          <a:lstStyle/>
          <a:p>
            <a:endParaRPr lang="en-US" dirty="0">
              <a:solidFill>
                <a:srgbClr val="A6B727"/>
              </a:solidFill>
            </a:endParaRPr>
          </a:p>
        </p:txBody>
      </p:sp>
      <p:sp>
        <p:nvSpPr>
          <p:cNvPr id="7" name="Slide Number Placeholder 6"/>
          <p:cNvSpPr>
            <a:spLocks noGrp="1"/>
          </p:cNvSpPr>
          <p:nvPr>
            <p:ph type="sldNum" sz="quarter" idx="12"/>
          </p:nvPr>
        </p:nvSpPr>
        <p:spPr/>
        <p:txBody>
          <a:bodyPr/>
          <a:lstStyle/>
          <a:p>
            <a:fld id="{00000000-1234-1234-1234-123412341234}" type="slidenum">
              <a:rPr lang="en" smtClean="0">
                <a:solidFill>
                  <a:srgbClr val="A6B727"/>
                </a:solidFill>
              </a:rPr>
              <a:pPr/>
              <a:t>‹#›</a:t>
            </a:fld>
            <a:endParaRPr lang="en">
              <a:solidFill>
                <a:srgbClr val="A6B727"/>
              </a:solidFill>
            </a:endParaRPr>
          </a:p>
        </p:txBody>
      </p:sp>
    </p:spTree>
    <p:extLst>
      <p:ext uri="{BB962C8B-B14F-4D97-AF65-F5344CB8AC3E}">
        <p14:creationId xmlns:p14="http://schemas.microsoft.com/office/powerpoint/2010/main" val="40832350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358CE4-3249-4C5F-9BD5-EC674354A944}" type="datetime1">
              <a:rPr lang="en-US" smtClean="0">
                <a:solidFill>
                  <a:srgbClr val="A6B727"/>
                </a:solidFill>
              </a:rPr>
              <a:t>8/10/2026</a:t>
            </a:fld>
            <a:endParaRPr lang="en-US" dirty="0">
              <a:solidFill>
                <a:srgbClr val="A6B727"/>
              </a:solidFill>
            </a:endParaRPr>
          </a:p>
        </p:txBody>
      </p:sp>
      <p:sp>
        <p:nvSpPr>
          <p:cNvPr id="5" name="Footer Placeholder 4"/>
          <p:cNvSpPr>
            <a:spLocks noGrp="1"/>
          </p:cNvSpPr>
          <p:nvPr>
            <p:ph type="ftr" sz="quarter" idx="11"/>
          </p:nvPr>
        </p:nvSpPr>
        <p:spPr/>
        <p:txBody>
          <a:bodyPr/>
          <a:lstStyle/>
          <a:p>
            <a:endParaRPr lang="en-US" dirty="0">
              <a:solidFill>
                <a:srgbClr val="A6B727"/>
              </a:solidFill>
            </a:endParaRPr>
          </a:p>
        </p:txBody>
      </p:sp>
      <p:sp>
        <p:nvSpPr>
          <p:cNvPr id="6" name="Slide Number Placeholder 5"/>
          <p:cNvSpPr>
            <a:spLocks noGrp="1"/>
          </p:cNvSpPr>
          <p:nvPr>
            <p:ph type="sldNum" sz="quarter" idx="12"/>
          </p:nvPr>
        </p:nvSpPr>
        <p:spPr/>
        <p:txBody>
          <a:bodyPr/>
          <a:lstStyle/>
          <a:p>
            <a:fld id="{00000000-1234-1234-1234-123412341234}" type="slidenum">
              <a:rPr lang="en" smtClean="0">
                <a:solidFill>
                  <a:srgbClr val="A6B727"/>
                </a:solidFill>
              </a:rPr>
              <a:pPr/>
              <a:t>‹#›</a:t>
            </a:fld>
            <a:endParaRPr lang="en">
              <a:solidFill>
                <a:srgbClr val="A6B727"/>
              </a:solidFill>
            </a:endParaRPr>
          </a:p>
        </p:txBody>
      </p:sp>
    </p:spTree>
    <p:extLst>
      <p:ext uri="{BB962C8B-B14F-4D97-AF65-F5344CB8AC3E}">
        <p14:creationId xmlns:p14="http://schemas.microsoft.com/office/powerpoint/2010/main" val="13260051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1"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749BC3-F6CD-448E-9E74-6A71B5B2B45A}" type="datetime1">
              <a:rPr lang="en-US" smtClean="0">
                <a:solidFill>
                  <a:srgbClr val="A6B727"/>
                </a:solidFill>
              </a:rPr>
              <a:t>8/10/2026</a:t>
            </a:fld>
            <a:endParaRPr lang="en-US" dirty="0">
              <a:solidFill>
                <a:srgbClr val="A6B727"/>
              </a:solidFill>
            </a:endParaRPr>
          </a:p>
        </p:txBody>
      </p:sp>
      <p:sp>
        <p:nvSpPr>
          <p:cNvPr id="5" name="Footer Placeholder 4"/>
          <p:cNvSpPr>
            <a:spLocks noGrp="1"/>
          </p:cNvSpPr>
          <p:nvPr>
            <p:ph type="ftr" sz="quarter" idx="11"/>
          </p:nvPr>
        </p:nvSpPr>
        <p:spPr/>
        <p:txBody>
          <a:bodyPr/>
          <a:lstStyle/>
          <a:p>
            <a:endParaRPr lang="en-US" dirty="0">
              <a:solidFill>
                <a:srgbClr val="A6B727"/>
              </a:solidFill>
            </a:endParaRPr>
          </a:p>
        </p:txBody>
      </p:sp>
      <p:sp>
        <p:nvSpPr>
          <p:cNvPr id="6" name="Slide Number Placeholder 5"/>
          <p:cNvSpPr>
            <a:spLocks noGrp="1"/>
          </p:cNvSpPr>
          <p:nvPr>
            <p:ph type="sldNum" sz="quarter" idx="12"/>
          </p:nvPr>
        </p:nvSpPr>
        <p:spPr/>
        <p:txBody>
          <a:bodyPr/>
          <a:lstStyle/>
          <a:p>
            <a:fld id="{00000000-1234-1234-1234-123412341234}" type="slidenum">
              <a:rPr lang="en" smtClean="0">
                <a:solidFill>
                  <a:srgbClr val="A6B727"/>
                </a:solidFill>
              </a:rPr>
              <a:pPr/>
              <a:t>‹#›</a:t>
            </a:fld>
            <a:endParaRPr lang="en">
              <a:solidFill>
                <a:srgbClr val="A6B727"/>
              </a:solidFill>
            </a:endParaRPr>
          </a:p>
        </p:txBody>
      </p:sp>
    </p:spTree>
    <p:extLst>
      <p:ext uri="{BB962C8B-B14F-4D97-AF65-F5344CB8AC3E}">
        <p14:creationId xmlns:p14="http://schemas.microsoft.com/office/powerpoint/2010/main" val="1495215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a:solidFill>
                  <a:srgbClr val="A6B727"/>
                </a:solidFill>
              </a:rPr>
              <a:pPr/>
              <a:t>‹#›</a:t>
            </a:fld>
            <a:endParaRPr>
              <a:solidFill>
                <a:srgbClr val="A6B727"/>
              </a:solidFill>
            </a:endParaRPr>
          </a:p>
        </p:txBody>
      </p:sp>
    </p:spTree>
    <p:extLst>
      <p:ext uri="{BB962C8B-B14F-4D97-AF65-F5344CB8AC3E}">
        <p14:creationId xmlns:p14="http://schemas.microsoft.com/office/powerpoint/2010/main" val="1841479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D157729-BFC1-4834-BBE4-8F5C969BEFEB}"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EB05E2F-3A25-43C0-A9CA-0F75C0D8D907}" type="datetime1">
              <a:rPr lang="en-US" smtClean="0"/>
              <a:t>8/10/2026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ED7750-E307-4F7F-A194-1BBF9DBE344C}" type="slidenum">
              <a:rPr lang="en-GB" smtClean="0"/>
              <a:t>‹#›</a:t>
            </a:fld>
            <a:endParaRPr lang="en-GB"/>
          </a:p>
        </p:txBody>
      </p:sp>
    </p:spTree>
    <p:extLst>
      <p:ext uri="{BB962C8B-B14F-4D97-AF65-F5344CB8AC3E}">
        <p14:creationId xmlns:p14="http://schemas.microsoft.com/office/powerpoint/2010/main" val="26085836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04658C-C905-43F0-AD93-2AC8508C3AFD}" type="datetime1">
              <a:rPr lang="en-US" smtClean="0"/>
              <a:t>8/10/2026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ED7750-E307-4F7F-A194-1BBF9DBE344C}" type="slidenum">
              <a:rPr lang="en-GB" smtClean="0"/>
              <a:t>‹#›</a:t>
            </a:fld>
            <a:endParaRPr lang="en-GB"/>
          </a:p>
        </p:txBody>
      </p:sp>
    </p:spTree>
    <p:extLst>
      <p:ext uri="{BB962C8B-B14F-4D97-AF65-F5344CB8AC3E}">
        <p14:creationId xmlns:p14="http://schemas.microsoft.com/office/powerpoint/2010/main" val="20745354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891E26-9C15-4113-B1EC-C3AF643AF859}" type="datetime1">
              <a:rPr lang="en-US" smtClean="0"/>
              <a:t>8/10/2026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ED7750-E307-4F7F-A194-1BBF9DBE344C}" type="slidenum">
              <a:rPr lang="en-GB" smtClean="0"/>
              <a:t>‹#›</a:t>
            </a:fld>
            <a:endParaRPr lang="en-GB"/>
          </a:p>
        </p:txBody>
      </p:sp>
    </p:spTree>
    <p:extLst>
      <p:ext uri="{BB962C8B-B14F-4D97-AF65-F5344CB8AC3E}">
        <p14:creationId xmlns:p14="http://schemas.microsoft.com/office/powerpoint/2010/main" val="10237363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7C75702-93EE-463B-99FE-2561761EBB4B}" type="datetime1">
              <a:rPr lang="en-US" smtClean="0"/>
              <a:t>8/10/2026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ED7750-E307-4F7F-A194-1BBF9DBE344C}" type="slidenum">
              <a:rPr lang="en-GB" smtClean="0"/>
              <a:t>‹#›</a:t>
            </a:fld>
            <a:endParaRPr lang="en-GB"/>
          </a:p>
        </p:txBody>
      </p:sp>
    </p:spTree>
    <p:extLst>
      <p:ext uri="{BB962C8B-B14F-4D97-AF65-F5344CB8AC3E}">
        <p14:creationId xmlns:p14="http://schemas.microsoft.com/office/powerpoint/2010/main" val="33988515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1279E11-ECF6-40A2-9B0C-DDB0C7F8044F}" type="datetime1">
              <a:rPr lang="en-US" smtClean="0"/>
              <a:t>8/10/2026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ED7750-E307-4F7F-A194-1BBF9DBE344C}" type="slidenum">
              <a:rPr lang="en-GB" smtClean="0"/>
              <a:t>‹#›</a:t>
            </a:fld>
            <a:endParaRPr lang="en-GB"/>
          </a:p>
        </p:txBody>
      </p:sp>
    </p:spTree>
    <p:extLst>
      <p:ext uri="{BB962C8B-B14F-4D97-AF65-F5344CB8AC3E}">
        <p14:creationId xmlns:p14="http://schemas.microsoft.com/office/powerpoint/2010/main" val="6784116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982A92D-D7D0-49F2-8778-7E5C08B76672}" type="datetime1">
              <a:rPr lang="en-US" smtClean="0"/>
              <a:t>8/10/2026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6ED7750-E307-4F7F-A194-1BBF9DBE344C}" type="slidenum">
              <a:rPr lang="en-GB" smtClean="0"/>
              <a:t>‹#›</a:t>
            </a:fld>
            <a:endParaRPr lang="en-GB"/>
          </a:p>
        </p:txBody>
      </p:sp>
    </p:spTree>
    <p:extLst>
      <p:ext uri="{BB962C8B-B14F-4D97-AF65-F5344CB8AC3E}">
        <p14:creationId xmlns:p14="http://schemas.microsoft.com/office/powerpoint/2010/main" val="34547329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52E929-EBBD-4F1B-93F8-53ADF40C52BC}" type="datetime1">
              <a:rPr lang="en-US" smtClean="0"/>
              <a:t>8/10/2026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6ED7750-E307-4F7F-A194-1BBF9DBE344C}" type="slidenum">
              <a:rPr lang="en-GB" smtClean="0"/>
              <a:t>‹#›</a:t>
            </a:fld>
            <a:endParaRPr lang="en-GB"/>
          </a:p>
        </p:txBody>
      </p:sp>
    </p:spTree>
    <p:extLst>
      <p:ext uri="{BB962C8B-B14F-4D97-AF65-F5344CB8AC3E}">
        <p14:creationId xmlns:p14="http://schemas.microsoft.com/office/powerpoint/2010/main" val="37231561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69BDA3-3903-4084-9894-A85B2DB77D3C}" type="datetime1">
              <a:rPr lang="en-US" smtClean="0"/>
              <a:t>8/10/2026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ED7750-E307-4F7F-A194-1BBF9DBE344C}" type="slidenum">
              <a:rPr lang="en-GB" smtClean="0"/>
              <a:t>‹#›</a:t>
            </a:fld>
            <a:endParaRPr lang="en-GB"/>
          </a:p>
        </p:txBody>
      </p:sp>
    </p:spTree>
    <p:extLst>
      <p:ext uri="{BB962C8B-B14F-4D97-AF65-F5344CB8AC3E}">
        <p14:creationId xmlns:p14="http://schemas.microsoft.com/office/powerpoint/2010/main" val="10177435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4E9DF6-D7A3-43CC-86CA-37CC3F6104AF}" type="datetime1">
              <a:rPr lang="en-US" smtClean="0"/>
              <a:t>8/10/2026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ED7750-E307-4F7F-A194-1BBF9DBE344C}" type="slidenum">
              <a:rPr lang="en-GB" smtClean="0"/>
              <a:t>‹#›</a:t>
            </a:fld>
            <a:endParaRPr lang="en-GB"/>
          </a:p>
        </p:txBody>
      </p:sp>
    </p:spTree>
    <p:extLst>
      <p:ext uri="{BB962C8B-B14F-4D97-AF65-F5344CB8AC3E}">
        <p14:creationId xmlns:p14="http://schemas.microsoft.com/office/powerpoint/2010/main" val="18583786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52407E6-BDCA-4F0C-9305-DB4E29657B7B}" type="datetime1">
              <a:rPr lang="en-US" smtClean="0"/>
              <a:t>8/10/2026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ED7750-E307-4F7F-A194-1BBF9DBE344C}" type="slidenum">
              <a:rPr lang="en-GB" smtClean="0"/>
              <a:t>‹#›</a:t>
            </a:fld>
            <a:endParaRPr lang="en-GB"/>
          </a:p>
        </p:txBody>
      </p:sp>
    </p:spTree>
    <p:extLst>
      <p:ext uri="{BB962C8B-B14F-4D97-AF65-F5344CB8AC3E}">
        <p14:creationId xmlns:p14="http://schemas.microsoft.com/office/powerpoint/2010/main" val="2315260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879967-07D7-4C02-B21B-F0B38CB35F33}"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03C225E-4B82-444E-955B-1F40C47020D1}" type="datetime1">
              <a:rPr lang="en-US" smtClean="0"/>
              <a:t>8/10/2026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ED7750-E307-4F7F-A194-1BBF9DBE344C}" type="slidenum">
              <a:rPr lang="en-GB" smtClean="0"/>
              <a:t>‹#›</a:t>
            </a:fld>
            <a:endParaRPr lang="en-GB"/>
          </a:p>
        </p:txBody>
      </p:sp>
    </p:spTree>
    <p:extLst>
      <p:ext uri="{BB962C8B-B14F-4D97-AF65-F5344CB8AC3E}">
        <p14:creationId xmlns:p14="http://schemas.microsoft.com/office/powerpoint/2010/main" val="9159187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GB"/>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953D68DB-C019-4AEC-8EE4-3AFB39F83132}" type="datetime1">
              <a:rPr lang="en-US" smtClean="0"/>
              <a:t>8/10/2026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09A1F6-2A13-904C-A240-C78008A619C2}" type="slidenum">
              <a:rPr lang="en-GB" smtClean="0"/>
              <a:t>‹#›</a:t>
            </a:fld>
            <a:endParaRPr lang="en-GB"/>
          </a:p>
        </p:txBody>
      </p:sp>
    </p:spTree>
    <p:extLst>
      <p:ext uri="{BB962C8B-B14F-4D97-AF65-F5344CB8AC3E}">
        <p14:creationId xmlns:p14="http://schemas.microsoft.com/office/powerpoint/2010/main" val="32066755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ED2A1E3-C73A-4898-81A2-EA2DF9FA9753}" type="datetime1">
              <a:rPr lang="en-US" smtClean="0"/>
              <a:t>8/10/2026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09A1F6-2A13-904C-A240-C78008A619C2}" type="slidenum">
              <a:rPr lang="en-GB" smtClean="0"/>
              <a:t>‹#›</a:t>
            </a:fld>
            <a:endParaRPr lang="en-GB"/>
          </a:p>
        </p:txBody>
      </p:sp>
    </p:spTree>
    <p:extLst>
      <p:ext uri="{BB962C8B-B14F-4D97-AF65-F5344CB8AC3E}">
        <p14:creationId xmlns:p14="http://schemas.microsoft.com/office/powerpoint/2010/main" val="41983444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GB"/>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13DD06E-36D4-434E-8E33-BAAEE7055D9B}" type="datetime1">
              <a:rPr lang="en-US" smtClean="0"/>
              <a:t>8/10/2026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09A1F6-2A13-904C-A240-C78008A619C2}" type="slidenum">
              <a:rPr lang="en-GB" smtClean="0"/>
              <a:t>‹#›</a:t>
            </a:fld>
            <a:endParaRPr lang="en-GB"/>
          </a:p>
        </p:txBody>
      </p:sp>
    </p:spTree>
    <p:extLst>
      <p:ext uri="{BB962C8B-B14F-4D97-AF65-F5344CB8AC3E}">
        <p14:creationId xmlns:p14="http://schemas.microsoft.com/office/powerpoint/2010/main" val="16883859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p:txBody>
          <a:bodyPr/>
          <a:lstStyle/>
          <a:p>
            <a:fld id="{DCC9A39D-7DFC-4E6F-8D03-54853663B12B}" type="datetime1">
              <a:rPr lang="en-US" smtClean="0"/>
              <a:t>8/10/2026</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FD09A1F6-2A13-904C-A240-C78008A619C2}" type="slidenum">
              <a:rPr lang="en-GB" smtClean="0"/>
              <a:t>‹#›</a:t>
            </a:fld>
            <a:endParaRPr lang="en-GB"/>
          </a:p>
        </p:txBody>
      </p:sp>
    </p:spTree>
    <p:extLst>
      <p:ext uri="{BB962C8B-B14F-4D97-AF65-F5344CB8AC3E}">
        <p14:creationId xmlns:p14="http://schemas.microsoft.com/office/powerpoint/2010/main" val="18922144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Date Placeholder 1"/>
          <p:cNvSpPr>
            <a:spLocks noGrp="1"/>
          </p:cNvSpPr>
          <p:nvPr>
            <p:ph type="dt" sz="half" idx="10"/>
          </p:nvPr>
        </p:nvSpPr>
        <p:spPr/>
        <p:txBody>
          <a:bodyPr/>
          <a:lstStyle/>
          <a:p>
            <a:fld id="{4A58815B-0CDB-4DDF-B761-6D555209910D}" type="datetime1">
              <a:rPr lang="en-US" smtClean="0"/>
              <a:t>8/10/2026</a:t>
            </a:fld>
            <a:endParaRPr lang="en-GB"/>
          </a:p>
        </p:txBody>
      </p:sp>
      <p:sp>
        <p:nvSpPr>
          <p:cNvPr id="11" name="Footer Placeholder 10"/>
          <p:cNvSpPr>
            <a:spLocks noGrp="1"/>
          </p:cNvSpPr>
          <p:nvPr>
            <p:ph type="ftr" sz="quarter" idx="11"/>
          </p:nvPr>
        </p:nvSpPr>
        <p:spPr/>
        <p:txBody>
          <a:bodyPr/>
          <a:lstStyle/>
          <a:p>
            <a:endParaRPr lang="en-GB"/>
          </a:p>
        </p:txBody>
      </p:sp>
      <p:sp>
        <p:nvSpPr>
          <p:cNvPr id="12" name="Slide Number Placeholder 11"/>
          <p:cNvSpPr>
            <a:spLocks noGrp="1"/>
          </p:cNvSpPr>
          <p:nvPr>
            <p:ph type="sldNum" sz="quarter" idx="12"/>
          </p:nvPr>
        </p:nvSpPr>
        <p:spPr/>
        <p:txBody>
          <a:bodyPr/>
          <a:lstStyle/>
          <a:p>
            <a:fld id="{FD09A1F6-2A13-904C-A240-C78008A619C2}" type="slidenum">
              <a:rPr lang="en-GB" smtClean="0"/>
              <a:t>‹#›</a:t>
            </a:fld>
            <a:endParaRPr lang="en-GB"/>
          </a:p>
        </p:txBody>
      </p:sp>
    </p:spTree>
    <p:extLst>
      <p:ext uri="{BB962C8B-B14F-4D97-AF65-F5344CB8AC3E}">
        <p14:creationId xmlns:p14="http://schemas.microsoft.com/office/powerpoint/2010/main" val="19755091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a:t>Click to edit Master title style</a:t>
            </a:r>
            <a:endParaRPr lang="en-US" dirty="0"/>
          </a:p>
        </p:txBody>
      </p:sp>
      <p:sp>
        <p:nvSpPr>
          <p:cNvPr id="2" name="Date Placeholder 1"/>
          <p:cNvSpPr>
            <a:spLocks noGrp="1"/>
          </p:cNvSpPr>
          <p:nvPr>
            <p:ph type="dt" sz="half" idx="10"/>
          </p:nvPr>
        </p:nvSpPr>
        <p:spPr/>
        <p:txBody>
          <a:bodyPr/>
          <a:lstStyle/>
          <a:p>
            <a:fld id="{72D93BB4-F441-4CFE-A1CF-1E3E09C5780A}" type="datetime1">
              <a:rPr lang="en-US" smtClean="0"/>
              <a:t>8/10/2026</a:t>
            </a:fld>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nvPr>
        </p:nvSpPr>
        <p:spPr/>
        <p:txBody>
          <a:bodyPr/>
          <a:lstStyle/>
          <a:p>
            <a:fld id="{FD09A1F6-2A13-904C-A240-C78008A619C2}" type="slidenum">
              <a:rPr lang="en-GB" smtClean="0"/>
              <a:t>‹#›</a:t>
            </a:fld>
            <a:endParaRPr lang="en-GB"/>
          </a:p>
        </p:txBody>
      </p:sp>
    </p:spTree>
    <p:extLst>
      <p:ext uri="{BB962C8B-B14F-4D97-AF65-F5344CB8AC3E}">
        <p14:creationId xmlns:p14="http://schemas.microsoft.com/office/powerpoint/2010/main" val="1133668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C3C28FA-9A18-4C47-9DEF-A6DF1203F7A5}" type="datetime1">
              <a:rPr lang="en-US" smtClean="0"/>
              <a:t>8/10/2026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09A1F6-2A13-904C-A240-C78008A619C2}" type="slidenum">
              <a:rPr lang="en-GB" smtClean="0"/>
              <a:t>‹#›</a:t>
            </a:fld>
            <a:endParaRPr lang="en-GB"/>
          </a:p>
        </p:txBody>
      </p:sp>
    </p:spTree>
    <p:extLst>
      <p:ext uri="{BB962C8B-B14F-4D97-AF65-F5344CB8AC3E}">
        <p14:creationId xmlns:p14="http://schemas.microsoft.com/office/powerpoint/2010/main" val="39554979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GB"/>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Date Placeholder 7"/>
          <p:cNvSpPr>
            <a:spLocks noGrp="1"/>
          </p:cNvSpPr>
          <p:nvPr>
            <p:ph type="dt" sz="half" idx="10"/>
          </p:nvPr>
        </p:nvSpPr>
        <p:spPr/>
        <p:txBody>
          <a:bodyPr/>
          <a:lstStyle/>
          <a:p>
            <a:fld id="{70C24C83-C680-4FC5-B15F-49C8D1D9E175}" type="datetime1">
              <a:rPr lang="en-US" smtClean="0"/>
              <a:t>8/10/2026</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FD09A1F6-2A13-904C-A240-C78008A619C2}" type="slidenum">
              <a:rPr lang="en-GB" smtClean="0"/>
              <a:t>‹#›</a:t>
            </a:fld>
            <a:endParaRPr lang="en-GB"/>
          </a:p>
        </p:txBody>
      </p:sp>
    </p:spTree>
    <p:extLst>
      <p:ext uri="{BB962C8B-B14F-4D97-AF65-F5344CB8AC3E}">
        <p14:creationId xmlns:p14="http://schemas.microsoft.com/office/powerpoint/2010/main" val="12959450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Date Placeholder 7"/>
          <p:cNvSpPr>
            <a:spLocks noGrp="1"/>
          </p:cNvSpPr>
          <p:nvPr>
            <p:ph type="dt" sz="half" idx="10"/>
          </p:nvPr>
        </p:nvSpPr>
        <p:spPr/>
        <p:txBody>
          <a:bodyPr/>
          <a:lstStyle/>
          <a:p>
            <a:fld id="{990CBF90-1316-4A96-B486-FCBD890FB064}" type="datetime1">
              <a:rPr lang="en-US" smtClean="0"/>
              <a:t>8/10/2026</a:t>
            </a:fld>
            <a:endParaRPr lang="en-GB"/>
          </a:p>
        </p:txBody>
      </p:sp>
      <p:sp>
        <p:nvSpPr>
          <p:cNvPr id="9" name="Footer Placeholder 8"/>
          <p:cNvSpPr>
            <a:spLocks noGrp="1"/>
          </p:cNvSpPr>
          <p:nvPr>
            <p:ph type="ftr" sz="quarter" idx="11"/>
          </p:nvPr>
        </p:nvSpPr>
        <p:spPr>
          <a:xfrm>
            <a:off x="3499101" y="6356350"/>
            <a:ext cx="5911517" cy="365125"/>
          </a:xfrm>
        </p:spPr>
        <p:txBody>
          <a:bodyPr/>
          <a:lstStyle/>
          <a:p>
            <a:endParaRPr lang="en-GB"/>
          </a:p>
        </p:txBody>
      </p:sp>
      <p:sp>
        <p:nvSpPr>
          <p:cNvPr id="10" name="Slide Number Placeholder 9"/>
          <p:cNvSpPr>
            <a:spLocks noGrp="1"/>
          </p:cNvSpPr>
          <p:nvPr>
            <p:ph type="sldNum" sz="quarter" idx="12"/>
          </p:nvPr>
        </p:nvSpPr>
        <p:spPr/>
        <p:txBody>
          <a:bodyPr/>
          <a:lstStyle/>
          <a:p>
            <a:fld id="{FD09A1F6-2A13-904C-A240-C78008A619C2}" type="slidenum">
              <a:rPr lang="en-GB" smtClean="0"/>
              <a:t>‹#›</a:t>
            </a:fld>
            <a:endParaRPr lang="en-GB"/>
          </a:p>
        </p:txBody>
      </p:sp>
    </p:spTree>
    <p:extLst>
      <p:ext uri="{BB962C8B-B14F-4D97-AF65-F5344CB8AC3E}">
        <p14:creationId xmlns:p14="http://schemas.microsoft.com/office/powerpoint/2010/main" val="3107043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4F5BC9-365F-4ADB-A6DA-41DD8D303392}" type="datetime1">
              <a:rPr lang="en-US" smtClean="0"/>
              <a:t>8/10/2026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C6C3905-B9D8-46D1-9952-89EEF7BCB465}" type="datetime1">
              <a:rPr lang="en-US" smtClean="0"/>
              <a:t>8/10/2026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D09A1F6-2A13-904C-A240-C78008A619C2}" type="slidenum">
              <a:rPr lang="en-GB" smtClean="0"/>
              <a:t>‹#›</a:t>
            </a:fld>
            <a:endParaRPr lang="en-GB"/>
          </a:p>
        </p:txBody>
      </p:sp>
    </p:spTree>
    <p:extLst>
      <p:ext uri="{BB962C8B-B14F-4D97-AF65-F5344CB8AC3E}">
        <p14:creationId xmlns:p14="http://schemas.microsoft.com/office/powerpoint/2010/main" val="24735157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C68B39C-3707-4C77-94BF-597B7493A3A2}" type="datetime1">
              <a:rPr lang="en-US" smtClean="0"/>
              <a:t>8/10/2026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D09A1F6-2A13-904C-A240-C78008A619C2}" type="slidenum">
              <a:rPr lang="en-GB" smtClean="0"/>
              <a:t>‹#›</a:t>
            </a:fld>
            <a:endParaRPr lang="en-GB"/>
          </a:p>
        </p:txBody>
      </p:sp>
    </p:spTree>
    <p:extLst>
      <p:ext uri="{BB962C8B-B14F-4D97-AF65-F5344CB8AC3E}">
        <p14:creationId xmlns:p14="http://schemas.microsoft.com/office/powerpoint/2010/main" val="2108380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39122C-633C-4C83-9B19-146787917B66}" type="datetime1">
              <a:rPr lang="en-US" smtClean="0"/>
              <a:t>8/10/2026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70EC47-9A7D-47FF-A878-3B3CBF7D0343}" type="datetime1">
              <a:rPr lang="en-US" smtClean="0"/>
              <a:t>8/10/2026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9E77BA2-119A-4D1D-83ED-3DCB52C6E8FD}"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FA9980C-6A33-4053-A2F6-5376FD82FF6F}"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CA10C71-7BE5-49DA-BF84-01A55A7C5515}" type="datetime1">
              <a:rPr lang="en-US" smtClean="0"/>
              <a:t>8/10/2026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 id="2147483685" r:id="rId17"/>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1"/>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2"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5" cy="365125"/>
          </a:xfrm>
          <a:prstGeom prst="rect">
            <a:avLst/>
          </a:prstGeom>
        </p:spPr>
        <p:txBody>
          <a:bodyPr vert="horz" lIns="91440" tIns="45720" rIns="91440" bIns="45720" rtlCol="0" anchor="ctr"/>
          <a:lstStyle>
            <a:lvl1pPr algn="l">
              <a:defRPr sz="1200">
                <a:solidFill>
                  <a:schemeClr val="accent1"/>
                </a:solidFill>
              </a:defRPr>
            </a:lvl1pPr>
          </a:lstStyle>
          <a:p>
            <a:pPr defTabSz="1219170">
              <a:buClr>
                <a:srgbClr val="000000"/>
              </a:buClr>
            </a:pPr>
            <a:fld id="{863E69C9-6AC8-40B0-B623-14D77023382E}" type="datetime1">
              <a:rPr lang="en-US" kern="0" smtClean="0">
                <a:solidFill>
                  <a:srgbClr val="A6B727"/>
                </a:solidFill>
                <a:latin typeface="Arial"/>
                <a:cs typeface="Arial"/>
                <a:sym typeface="Arial"/>
              </a:rPr>
              <a:t>8/10/2026</a:t>
            </a:fld>
            <a:endParaRPr lang="en-US" kern="0" dirty="0">
              <a:solidFill>
                <a:srgbClr val="A6B727"/>
              </a:solidFill>
              <a:latin typeface="Arial"/>
              <a:cs typeface="Arial"/>
              <a:sym typeface="Arial"/>
            </a:endParaRPr>
          </a:p>
        </p:txBody>
      </p:sp>
      <p:sp>
        <p:nvSpPr>
          <p:cNvPr id="5" name="Footer Placeholder 4"/>
          <p:cNvSpPr>
            <a:spLocks noGrp="1"/>
          </p:cNvSpPr>
          <p:nvPr>
            <p:ph type="ftr" sz="quarter" idx="3"/>
          </p:nvPr>
        </p:nvSpPr>
        <p:spPr>
          <a:xfrm>
            <a:off x="3949149" y="6223828"/>
            <a:ext cx="4717775" cy="365125"/>
          </a:xfrm>
          <a:prstGeom prst="rect">
            <a:avLst/>
          </a:prstGeom>
        </p:spPr>
        <p:txBody>
          <a:bodyPr vert="horz" lIns="91440" tIns="45720" rIns="91440" bIns="45720" rtlCol="0" anchor="ctr"/>
          <a:lstStyle>
            <a:lvl1pPr algn="ctr">
              <a:defRPr sz="1200">
                <a:solidFill>
                  <a:schemeClr val="accent1"/>
                </a:solidFill>
              </a:defRPr>
            </a:lvl1pPr>
          </a:lstStyle>
          <a:p>
            <a:pPr defTabSz="1219170">
              <a:buClr>
                <a:srgbClr val="000000"/>
              </a:buClr>
            </a:pPr>
            <a:endParaRPr lang="en-US" kern="0" dirty="0">
              <a:solidFill>
                <a:srgbClr val="A6B727"/>
              </a:solidFill>
              <a:latin typeface="Arial"/>
              <a:cs typeface="Arial"/>
              <a:sym typeface="Arial"/>
            </a:endParaRPr>
          </a:p>
        </p:txBody>
      </p:sp>
      <p:sp>
        <p:nvSpPr>
          <p:cNvPr id="6" name="Slide Number Placeholder 5"/>
          <p:cNvSpPr>
            <a:spLocks noGrp="1"/>
          </p:cNvSpPr>
          <p:nvPr>
            <p:ph type="sldNum" sz="quarter" idx="4"/>
          </p:nvPr>
        </p:nvSpPr>
        <p:spPr>
          <a:xfrm>
            <a:off x="9329532"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pPr defTabSz="1219170">
              <a:buClr>
                <a:srgbClr val="000000"/>
              </a:buClr>
            </a:pPr>
            <a:fld id="{00000000-1234-1234-1234-123412341234}" type="slidenum">
              <a:rPr lang="en" kern="0" smtClean="0">
                <a:solidFill>
                  <a:srgbClr val="A6B727"/>
                </a:solidFill>
                <a:latin typeface="Arial"/>
                <a:cs typeface="Arial"/>
                <a:sym typeface="Arial"/>
              </a:rPr>
              <a:pPr defTabSz="1219170">
                <a:buClr>
                  <a:srgbClr val="000000"/>
                </a:buClr>
              </a:pPr>
              <a:t>‹#›</a:t>
            </a:fld>
            <a:endParaRPr lang="en" kern="0">
              <a:solidFill>
                <a:srgbClr val="A6B727"/>
              </a:solidFill>
              <a:latin typeface="Arial"/>
              <a:cs typeface="Arial"/>
              <a:sym typeface="Arial"/>
            </a:endParaRPr>
          </a:p>
        </p:txBody>
      </p:sp>
    </p:spTree>
    <p:extLst>
      <p:ext uri="{BB962C8B-B14F-4D97-AF65-F5344CB8AC3E}">
        <p14:creationId xmlns:p14="http://schemas.microsoft.com/office/powerpoint/2010/main" val="3850326509"/>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hf sldNum="0" hdr="0" ftr="0" dt="0"/>
  <p:txStyles>
    <p:titleStyle>
      <a:lvl1pPr algn="l" defTabSz="914377"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594" indent="-182875" algn="l" defTabSz="914377"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189" indent="-182875" algn="l" defTabSz="914377"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02" indent="-182875" algn="l" defTabSz="914377"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15" indent="-182875" algn="l" defTabSz="914377"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28" indent="-182875" algn="l" defTabSz="914377"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599960" indent="-228594" algn="l" defTabSz="914377"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899953" indent="-228594" algn="l" defTabSz="914377"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199945" indent="-228594" algn="l" defTabSz="914377"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499938" indent="-228594" algn="l" defTabSz="914377"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4FAF1C-3739-40AC-8A2F-E503A43D0923}" type="datetime1">
              <a:rPr lang="en-US" smtClean="0"/>
              <a:t>8/10/2026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ED7750-E307-4F7F-A194-1BBF9DBE344C}" type="slidenum">
              <a:rPr lang="en-GB" smtClean="0"/>
              <a:t>‹#›</a:t>
            </a:fld>
            <a:endParaRPr lang="en-GB"/>
          </a:p>
        </p:txBody>
      </p:sp>
    </p:spTree>
    <p:extLst>
      <p:ext uri="{BB962C8B-B14F-4D97-AF65-F5344CB8AC3E}">
        <p14:creationId xmlns:p14="http://schemas.microsoft.com/office/powerpoint/2010/main" val="96784249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B8941375-5F0B-49CC-8FCD-C292A8818A94}" type="datetime1">
              <a:rPr lang="en-US" smtClean="0"/>
              <a:t>8/10/2026</a:t>
            </a:fld>
            <a:endParaRPr lang="en-GB"/>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GB"/>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FD09A1F6-2A13-904C-A240-C78008A619C2}" type="slidenum">
              <a:rPr lang="en-GB" smtClean="0"/>
              <a:t>‹#›</a:t>
            </a:fld>
            <a:endParaRPr lang="en-GB"/>
          </a:p>
        </p:txBody>
      </p:sp>
    </p:spTree>
    <p:extLst>
      <p:ext uri="{BB962C8B-B14F-4D97-AF65-F5344CB8AC3E}">
        <p14:creationId xmlns:p14="http://schemas.microsoft.com/office/powerpoint/2010/main" val="2648864013"/>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4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3" Type="http://schemas.openxmlformats.org/officeDocument/2006/relationships/hyperlink" Target="mailto:bethmcilrath@hotmail.com" TargetMode="External"/><Relationship Id="rId2" Type="http://schemas.openxmlformats.org/officeDocument/2006/relationships/notesSlide" Target="../notesSlides/notesSlide18.xml"/><Relationship Id="rId1" Type="http://schemas.openxmlformats.org/officeDocument/2006/relationships/slideLayout" Target="../slideLayouts/slideLayout42.xml"/><Relationship Id="rId5" Type="http://schemas.openxmlformats.org/officeDocument/2006/relationships/image" Target="../media/image40.jpeg"/><Relationship Id="rId4" Type="http://schemas.openxmlformats.org/officeDocument/2006/relationships/hyperlink" Target="mailto:jmizzi1382@gmail.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42.jp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jpg"/><Relationship Id="rId5" Type="http://schemas.openxmlformats.org/officeDocument/2006/relationships/image" Target="../media/image44.jpg"/><Relationship Id="rId10" Type="http://schemas.openxmlformats.org/officeDocument/2006/relationships/image" Target="../media/image49.png"/><Relationship Id="rId4" Type="http://schemas.openxmlformats.org/officeDocument/2006/relationships/image" Target="../media/image43.jpg"/><Relationship Id="rId9" Type="http://schemas.openxmlformats.org/officeDocument/2006/relationships/image" Target="../media/image48.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psni.org.uk/"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forum.psni.org.uk/"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www.npa.co.uk/"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31.xml"/></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9.xml"/><Relationship Id="rId1" Type="http://schemas.openxmlformats.org/officeDocument/2006/relationships/slideLayout" Target="../slideLayouts/slideLayout31.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bso.hscni.net/directorates/operations/family-practitioner-services/pharmacy/contractor-information/contractor-communications/hscb-services-and-guidance/community-pharmacy-covid-19-vaccination-service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2" name="Straight Connector 51">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4"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5"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6" name="Isosceles Triangle 55">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7"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8"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9"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0" name="Isosceles Triangle 59">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1" name="Isosceles Triangle 60">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title"/>
          </p:nvPr>
        </p:nvSpPr>
        <p:spPr>
          <a:xfrm>
            <a:off x="1452664" y="4826690"/>
            <a:ext cx="8405046" cy="1320800"/>
          </a:xfrm>
        </p:spPr>
        <p:txBody>
          <a:bodyPr vert="horz" lIns="91440" tIns="45720" rIns="91440" bIns="45720" rtlCol="0" anchor="ctr">
            <a:normAutofit fontScale="90000"/>
          </a:bodyPr>
          <a:lstStyle/>
          <a:p>
            <a:pPr>
              <a:lnSpc>
                <a:spcPct val="90000"/>
              </a:lnSpc>
              <a:spcAft>
                <a:spcPts val="600"/>
              </a:spcAft>
            </a:pPr>
            <a:endParaRPr lang="en-US" sz="1700" dirty="0"/>
          </a:p>
          <a:p>
            <a:pPr>
              <a:lnSpc>
                <a:spcPct val="90000"/>
              </a:lnSpc>
              <a:spcAft>
                <a:spcPts val="600"/>
              </a:spcAft>
            </a:pPr>
            <a:r>
              <a:rPr lang="en-US" sz="4000" dirty="0"/>
              <a:t>Welcome Session</a:t>
            </a:r>
            <a:br>
              <a:rPr lang="en-US" sz="4000" dirty="0"/>
            </a:br>
            <a:r>
              <a:rPr lang="en-US" sz="4000" dirty="0">
                <a:solidFill>
                  <a:srgbClr val="002060"/>
                </a:solidFill>
              </a:rPr>
              <a:t>Mon 10</a:t>
            </a:r>
            <a:r>
              <a:rPr lang="en-US" sz="4000" baseline="30000" dirty="0">
                <a:solidFill>
                  <a:srgbClr val="002060"/>
                </a:solidFill>
              </a:rPr>
              <a:t>th</a:t>
            </a:r>
            <a:r>
              <a:rPr lang="en-US" sz="4000" dirty="0">
                <a:solidFill>
                  <a:srgbClr val="002060"/>
                </a:solidFill>
              </a:rPr>
              <a:t> August</a:t>
            </a:r>
          </a:p>
        </p:txBody>
      </p:sp>
      <p:pic>
        <p:nvPicPr>
          <p:cNvPr id="4" name="Picture 3">
            <a:extLst>
              <a:ext uri="{FF2B5EF4-FFF2-40B4-BE49-F238E27FC236}">
                <a16:creationId xmlns:a16="http://schemas.microsoft.com/office/drawing/2014/main" id="{29B0BFB3-10A7-C99C-C84A-04C31B3698D3}"/>
              </a:ext>
            </a:extLst>
          </p:cNvPr>
          <p:cNvPicPr>
            <a:picLocks noChangeAspect="1"/>
          </p:cNvPicPr>
          <p:nvPr/>
        </p:nvPicPr>
        <p:blipFill>
          <a:blip r:embed="rId3"/>
          <a:stretch>
            <a:fillRect/>
          </a:stretch>
        </p:blipFill>
        <p:spPr>
          <a:xfrm>
            <a:off x="1165151" y="1052624"/>
            <a:ext cx="5661100" cy="3774066"/>
          </a:xfrm>
          <a:prstGeom prst="rect">
            <a:avLst/>
          </a:prstGeom>
        </p:spPr>
      </p:pic>
    </p:spTree>
    <p:extLst>
      <p:ext uri="{BB962C8B-B14F-4D97-AF65-F5344CB8AC3E}">
        <p14:creationId xmlns:p14="http://schemas.microsoft.com/office/powerpoint/2010/main" val="535255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58631" y="760209"/>
            <a:ext cx="8850320" cy="1721223"/>
          </a:xfrm>
          <a:prstGeom prst="rect">
            <a:avLst/>
          </a:prstGeom>
        </p:spPr>
        <p:txBody>
          <a:bodyPr spcFirstLastPara="1" vert="horz" wrap="square" lIns="121900" tIns="121900" rIns="121900" bIns="121900" rtlCol="0" anchor="t" anchorCtr="0">
            <a:normAutofit/>
          </a:bodyPr>
          <a:lstStyle/>
          <a:p>
            <a:r>
              <a:rPr lang="en" dirty="0"/>
              <a:t> What does a Healthy ES/ Trainee relationship look like?</a:t>
            </a:r>
            <a:endParaRPr dirty="0"/>
          </a:p>
        </p:txBody>
      </p:sp>
      <p:sp>
        <p:nvSpPr>
          <p:cNvPr id="61" name="Google Shape;61;p14"/>
          <p:cNvSpPr txBox="1">
            <a:spLocks noGrp="1"/>
          </p:cNvSpPr>
          <p:nvPr>
            <p:ph type="body" idx="1"/>
          </p:nvPr>
        </p:nvSpPr>
        <p:spPr>
          <a:xfrm>
            <a:off x="200811" y="2897394"/>
            <a:ext cx="11575589" cy="3194439"/>
          </a:xfrm>
          <a:prstGeom prst="rect">
            <a:avLst/>
          </a:prstGeom>
        </p:spPr>
        <p:txBody>
          <a:bodyPr spcFirstLastPara="1" vert="horz" wrap="square" lIns="121900" tIns="121900" rIns="121900" bIns="121900" rtlCol="0" anchor="t" anchorCtr="0">
            <a:normAutofit fontScale="92500" lnSpcReduction="10000"/>
          </a:bodyPr>
          <a:lstStyle/>
          <a:p>
            <a:pPr>
              <a:spcBef>
                <a:spcPts val="800"/>
              </a:spcBef>
              <a:spcAft>
                <a:spcPts val="800"/>
              </a:spcAft>
              <a:buAutoNum type="arabicPeriod"/>
            </a:pPr>
            <a:r>
              <a:rPr lang="en" sz="2667" dirty="0">
                <a:solidFill>
                  <a:schemeClr val="tx1"/>
                </a:solidFill>
              </a:rPr>
              <a:t>Good two way communication – learn from student too; all leave something</a:t>
            </a:r>
            <a:endParaRPr sz="2667" dirty="0">
              <a:solidFill>
                <a:schemeClr val="tx1"/>
              </a:solidFill>
            </a:endParaRPr>
          </a:p>
          <a:p>
            <a:pPr>
              <a:spcBef>
                <a:spcPts val="800"/>
              </a:spcBef>
              <a:spcAft>
                <a:spcPts val="800"/>
              </a:spcAft>
              <a:buAutoNum type="arabicPeriod"/>
            </a:pPr>
            <a:r>
              <a:rPr lang="en" sz="2667" dirty="0">
                <a:solidFill>
                  <a:schemeClr val="tx1"/>
                </a:solidFill>
              </a:rPr>
              <a:t>The trainee knowing exactly what is expected of them from Day 1</a:t>
            </a:r>
            <a:endParaRPr sz="2667" dirty="0">
              <a:solidFill>
                <a:schemeClr val="tx1"/>
              </a:solidFill>
            </a:endParaRPr>
          </a:p>
          <a:p>
            <a:pPr>
              <a:spcBef>
                <a:spcPts val="800"/>
              </a:spcBef>
              <a:spcAft>
                <a:spcPts val="800"/>
              </a:spcAft>
              <a:buAutoNum type="arabicPeriod"/>
            </a:pPr>
            <a:r>
              <a:rPr lang="en" sz="2667" dirty="0">
                <a:solidFill>
                  <a:schemeClr val="tx1"/>
                </a:solidFill>
              </a:rPr>
              <a:t>A friendly working arrangement </a:t>
            </a:r>
            <a:endParaRPr sz="2667" dirty="0">
              <a:solidFill>
                <a:schemeClr val="tx1"/>
              </a:solidFill>
            </a:endParaRPr>
          </a:p>
          <a:p>
            <a:pPr>
              <a:spcBef>
                <a:spcPts val="800"/>
              </a:spcBef>
              <a:spcAft>
                <a:spcPts val="800"/>
              </a:spcAft>
              <a:buAutoNum type="arabicPeriod"/>
            </a:pPr>
            <a:r>
              <a:rPr lang="en" sz="2667" dirty="0">
                <a:solidFill>
                  <a:schemeClr val="tx1"/>
                </a:solidFill>
              </a:rPr>
              <a:t>The trainee feeling able to easily approach the ES about concerns within the workplace</a:t>
            </a:r>
            <a:endParaRPr sz="2667" dirty="0">
              <a:solidFill>
                <a:schemeClr val="tx1"/>
              </a:solidFill>
            </a:endParaRPr>
          </a:p>
          <a:p>
            <a:pPr>
              <a:spcBef>
                <a:spcPts val="800"/>
              </a:spcBef>
              <a:spcAft>
                <a:spcPts val="800"/>
              </a:spcAft>
              <a:buAutoNum type="arabicPeriod"/>
            </a:pPr>
            <a:r>
              <a:rPr lang="en" sz="2667" dirty="0">
                <a:solidFill>
                  <a:schemeClr val="tx1"/>
                </a:solidFill>
              </a:rPr>
              <a:t>The ES giving good non-critical advice when errors occur.</a:t>
            </a:r>
            <a:endParaRPr sz="2667" dirty="0">
              <a:solidFill>
                <a:schemeClr val="tx1"/>
              </a:solidFill>
            </a:endParaRPr>
          </a:p>
          <a:p>
            <a:pPr indent="0">
              <a:spcBef>
                <a:spcPts val="800"/>
              </a:spcBef>
              <a:spcAft>
                <a:spcPts val="800"/>
              </a:spcAft>
              <a:buNone/>
            </a:pPr>
            <a:endParaRPr dirty="0"/>
          </a:p>
        </p:txBody>
      </p:sp>
    </p:spTree>
    <p:extLst>
      <p:ext uri="{BB962C8B-B14F-4D97-AF65-F5344CB8AC3E}">
        <p14:creationId xmlns:p14="http://schemas.microsoft.com/office/powerpoint/2010/main" val="2744788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415600" y="593367"/>
            <a:ext cx="9165877" cy="1472101"/>
          </a:xfrm>
          <a:prstGeom prst="rect">
            <a:avLst/>
          </a:prstGeom>
        </p:spPr>
        <p:txBody>
          <a:bodyPr spcFirstLastPara="1" vert="horz" wrap="square" lIns="121900" tIns="121900" rIns="121900" bIns="121900" rtlCol="0" anchor="t" anchorCtr="0">
            <a:normAutofit/>
          </a:bodyPr>
          <a:lstStyle/>
          <a:p>
            <a:r>
              <a:rPr lang="en" dirty="0"/>
              <a:t>What do Educational Supervisors like to see in their trainees?</a:t>
            </a:r>
            <a:endParaRPr dirty="0"/>
          </a:p>
        </p:txBody>
      </p:sp>
      <p:sp>
        <p:nvSpPr>
          <p:cNvPr id="67" name="Google Shape;67;p15"/>
          <p:cNvSpPr txBox="1">
            <a:spLocks noGrp="1"/>
          </p:cNvSpPr>
          <p:nvPr>
            <p:ph type="body" idx="1"/>
          </p:nvPr>
        </p:nvSpPr>
        <p:spPr>
          <a:xfrm>
            <a:off x="415600" y="2228850"/>
            <a:ext cx="11360800" cy="3862983"/>
          </a:xfrm>
          <a:prstGeom prst="rect">
            <a:avLst/>
          </a:prstGeom>
        </p:spPr>
        <p:txBody>
          <a:bodyPr spcFirstLastPara="1" vert="horz" wrap="square" lIns="121900" tIns="121900" rIns="121900" bIns="121900" rtlCol="0" anchor="t" anchorCtr="0">
            <a:normAutofit/>
          </a:bodyPr>
          <a:lstStyle/>
          <a:p>
            <a:pPr>
              <a:spcBef>
                <a:spcPts val="800"/>
              </a:spcBef>
              <a:spcAft>
                <a:spcPts val="800"/>
              </a:spcAft>
              <a:buAutoNum type="arabicPeriod"/>
            </a:pPr>
            <a:r>
              <a:rPr lang="en" sz="2667" dirty="0">
                <a:solidFill>
                  <a:schemeClr val="tx1"/>
                </a:solidFill>
              </a:rPr>
              <a:t>Enthusiasm</a:t>
            </a:r>
            <a:endParaRPr sz="2667" dirty="0">
              <a:solidFill>
                <a:schemeClr val="tx1"/>
              </a:solidFill>
            </a:endParaRPr>
          </a:p>
          <a:p>
            <a:pPr>
              <a:spcBef>
                <a:spcPts val="800"/>
              </a:spcBef>
              <a:spcAft>
                <a:spcPts val="800"/>
              </a:spcAft>
              <a:buAutoNum type="arabicPeriod"/>
            </a:pPr>
            <a:r>
              <a:rPr lang="en" sz="2667" dirty="0">
                <a:solidFill>
                  <a:schemeClr val="tx1"/>
                </a:solidFill>
              </a:rPr>
              <a:t>Well presented, professional looking young people who arrive on time</a:t>
            </a:r>
          </a:p>
          <a:p>
            <a:pPr>
              <a:spcBef>
                <a:spcPts val="800"/>
              </a:spcBef>
              <a:spcAft>
                <a:spcPts val="800"/>
              </a:spcAft>
              <a:buAutoNum type="arabicPeriod"/>
            </a:pPr>
            <a:r>
              <a:rPr lang="en" sz="2667" dirty="0">
                <a:solidFill>
                  <a:schemeClr val="tx1"/>
                </a:solidFill>
              </a:rPr>
              <a:t>Good time management to get the job done in the allocated time</a:t>
            </a:r>
            <a:endParaRPr sz="2667" dirty="0">
              <a:solidFill>
                <a:schemeClr val="tx1"/>
              </a:solidFill>
            </a:endParaRPr>
          </a:p>
          <a:p>
            <a:pPr>
              <a:spcBef>
                <a:spcPts val="800"/>
              </a:spcBef>
              <a:spcAft>
                <a:spcPts val="800"/>
              </a:spcAft>
              <a:buAutoNum type="arabicPeriod"/>
            </a:pPr>
            <a:r>
              <a:rPr lang="en" sz="2667" dirty="0">
                <a:solidFill>
                  <a:schemeClr val="tx1"/>
                </a:solidFill>
              </a:rPr>
              <a:t>Flexibility </a:t>
            </a:r>
            <a:endParaRPr sz="2667" dirty="0">
              <a:solidFill>
                <a:schemeClr val="tx1"/>
              </a:solidFill>
            </a:endParaRPr>
          </a:p>
          <a:p>
            <a:pPr>
              <a:spcBef>
                <a:spcPts val="800"/>
              </a:spcBef>
              <a:spcAft>
                <a:spcPts val="800"/>
              </a:spcAft>
              <a:buAutoNum type="arabicPeriod"/>
            </a:pPr>
            <a:r>
              <a:rPr lang="en" sz="2667" dirty="0">
                <a:solidFill>
                  <a:schemeClr val="tx1"/>
                </a:solidFill>
              </a:rPr>
              <a:t>A willingness to learn; open mind</a:t>
            </a:r>
            <a:endParaRPr sz="2667" dirty="0">
              <a:solidFill>
                <a:schemeClr val="tx1"/>
              </a:solidFill>
            </a:endParaRPr>
          </a:p>
        </p:txBody>
      </p:sp>
    </p:spTree>
    <p:extLst>
      <p:ext uri="{BB962C8B-B14F-4D97-AF65-F5344CB8AC3E}">
        <p14:creationId xmlns:p14="http://schemas.microsoft.com/office/powerpoint/2010/main" val="37416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415600" y="794176"/>
            <a:ext cx="11360800" cy="763600"/>
          </a:xfrm>
          <a:prstGeom prst="rect">
            <a:avLst/>
          </a:prstGeom>
        </p:spPr>
        <p:txBody>
          <a:bodyPr spcFirstLastPara="1" vert="horz" wrap="square" lIns="121900" tIns="121900" rIns="121900" bIns="121900" rtlCol="0" anchor="t" anchorCtr="0">
            <a:noAutofit/>
          </a:bodyPr>
          <a:lstStyle/>
          <a:p>
            <a:r>
              <a:rPr lang="en" sz="4267" dirty="0"/>
              <a:t>Areas of Concern</a:t>
            </a:r>
            <a:endParaRPr sz="4267" dirty="0"/>
          </a:p>
        </p:txBody>
      </p:sp>
      <p:sp>
        <p:nvSpPr>
          <p:cNvPr id="73" name="Google Shape;73;p16"/>
          <p:cNvSpPr txBox="1">
            <a:spLocks noGrp="1"/>
          </p:cNvSpPr>
          <p:nvPr>
            <p:ph type="body" idx="1"/>
          </p:nvPr>
        </p:nvSpPr>
        <p:spPr>
          <a:xfrm>
            <a:off x="415600" y="1907689"/>
            <a:ext cx="11360800" cy="4184144"/>
          </a:xfrm>
          <a:prstGeom prst="rect">
            <a:avLst/>
          </a:prstGeom>
        </p:spPr>
        <p:txBody>
          <a:bodyPr spcFirstLastPara="1" vert="horz" wrap="square" lIns="121900" tIns="121900" rIns="121900" bIns="121900" rtlCol="0" anchor="t" anchorCtr="0">
            <a:normAutofit/>
          </a:bodyPr>
          <a:lstStyle/>
          <a:p>
            <a:pPr>
              <a:spcBef>
                <a:spcPts val="800"/>
              </a:spcBef>
              <a:spcAft>
                <a:spcPts val="800"/>
              </a:spcAft>
              <a:buAutoNum type="arabicPeriod"/>
            </a:pPr>
            <a:r>
              <a:rPr lang="en-GB" sz="2667" dirty="0">
                <a:solidFill>
                  <a:schemeClr val="tx1"/>
                </a:solidFill>
              </a:rPr>
              <a:t>Lack of enthusiasm</a:t>
            </a:r>
            <a:endParaRPr sz="2667" dirty="0">
              <a:solidFill>
                <a:schemeClr val="tx1"/>
              </a:solidFill>
            </a:endParaRPr>
          </a:p>
          <a:p>
            <a:pPr>
              <a:spcBef>
                <a:spcPts val="800"/>
              </a:spcBef>
              <a:spcAft>
                <a:spcPts val="800"/>
              </a:spcAft>
              <a:buAutoNum type="arabicPeriod"/>
            </a:pPr>
            <a:r>
              <a:rPr lang="en" sz="2667" dirty="0">
                <a:solidFill>
                  <a:schemeClr val="tx1"/>
                </a:solidFill>
              </a:rPr>
              <a:t>Work shy! </a:t>
            </a:r>
            <a:r>
              <a:rPr lang="en-GB" sz="2667" dirty="0">
                <a:solidFill>
                  <a:schemeClr val="tx1"/>
                </a:solidFill>
              </a:rPr>
              <a:t>e</a:t>
            </a:r>
            <a:r>
              <a:rPr lang="en" sz="2667" dirty="0">
                <a:solidFill>
                  <a:schemeClr val="tx1"/>
                </a:solidFill>
              </a:rPr>
              <a:t>.g. Portfolio</a:t>
            </a:r>
            <a:endParaRPr sz="2667" dirty="0">
              <a:solidFill>
                <a:schemeClr val="tx1"/>
              </a:solidFill>
            </a:endParaRPr>
          </a:p>
          <a:p>
            <a:pPr>
              <a:spcBef>
                <a:spcPts val="800"/>
              </a:spcBef>
              <a:spcAft>
                <a:spcPts val="800"/>
              </a:spcAft>
              <a:buAutoNum type="arabicPeriod"/>
            </a:pPr>
            <a:r>
              <a:rPr lang="en-GB" sz="2667" dirty="0">
                <a:solidFill>
                  <a:schemeClr val="tx1"/>
                </a:solidFill>
              </a:rPr>
              <a:t>Overly modest / overly confident</a:t>
            </a:r>
            <a:endParaRPr sz="2667" dirty="0">
              <a:solidFill>
                <a:schemeClr val="tx1"/>
              </a:solidFill>
            </a:endParaRPr>
          </a:p>
          <a:p>
            <a:pPr>
              <a:spcBef>
                <a:spcPts val="800"/>
              </a:spcBef>
              <a:spcAft>
                <a:spcPts val="800"/>
              </a:spcAft>
              <a:buAutoNum type="arabicPeriod"/>
            </a:pPr>
            <a:r>
              <a:rPr lang="en-GB" sz="2667" dirty="0">
                <a:solidFill>
                  <a:schemeClr val="tx1"/>
                </a:solidFill>
              </a:rPr>
              <a:t>Lack of communication</a:t>
            </a:r>
            <a:endParaRPr sz="2667" dirty="0">
              <a:solidFill>
                <a:schemeClr val="tx1"/>
              </a:solidFill>
            </a:endParaRPr>
          </a:p>
          <a:p>
            <a:pPr>
              <a:spcBef>
                <a:spcPts val="800"/>
              </a:spcBef>
              <a:spcAft>
                <a:spcPts val="800"/>
              </a:spcAft>
              <a:buAutoNum type="arabicPeriod"/>
            </a:pPr>
            <a:r>
              <a:rPr lang="en" sz="2667" dirty="0">
                <a:solidFill>
                  <a:schemeClr val="tx1"/>
                </a:solidFill>
              </a:rPr>
              <a:t>Unable to follow SOPs</a:t>
            </a:r>
            <a:endParaRPr sz="2667" dirty="0">
              <a:solidFill>
                <a:schemeClr val="tx1"/>
              </a:solidFill>
            </a:endParaRPr>
          </a:p>
          <a:p>
            <a:pPr>
              <a:spcBef>
                <a:spcPts val="800"/>
              </a:spcBef>
              <a:spcAft>
                <a:spcPts val="800"/>
              </a:spcAft>
              <a:buAutoNum type="arabicPeriod"/>
            </a:pPr>
            <a:r>
              <a:rPr lang="en" sz="2667" dirty="0">
                <a:solidFill>
                  <a:schemeClr val="tx1"/>
                </a:solidFill>
              </a:rPr>
              <a:t>Unable to action feedback</a:t>
            </a:r>
            <a:endParaRPr sz="2667" dirty="0">
              <a:solidFill>
                <a:schemeClr val="tx1"/>
              </a:solidFill>
            </a:endParaRPr>
          </a:p>
        </p:txBody>
      </p:sp>
    </p:spTree>
    <p:extLst>
      <p:ext uri="{BB962C8B-B14F-4D97-AF65-F5344CB8AC3E}">
        <p14:creationId xmlns:p14="http://schemas.microsoft.com/office/powerpoint/2010/main" val="2468066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prstGeom prst="rect">
            <a:avLst/>
          </a:prstGeom>
        </p:spPr>
        <p:txBody>
          <a:bodyPr spcFirstLastPara="1" vert="horz" wrap="square" lIns="121900" tIns="121900" rIns="121900" bIns="121900" rtlCol="0" anchor="t" anchorCtr="0">
            <a:noAutofit/>
          </a:bodyPr>
          <a:lstStyle/>
          <a:p>
            <a:r>
              <a:rPr lang="en" sz="4267" dirty="0"/>
              <a:t>Portfolio and Exam</a:t>
            </a:r>
            <a:endParaRPr sz="4267" dirty="0"/>
          </a:p>
        </p:txBody>
      </p:sp>
      <p:sp>
        <p:nvSpPr>
          <p:cNvPr id="79" name="Google Shape;79;p17"/>
          <p:cNvSpPr txBox="1">
            <a:spLocks noGrp="1"/>
          </p:cNvSpPr>
          <p:nvPr>
            <p:ph type="body" idx="1"/>
          </p:nvPr>
        </p:nvSpPr>
        <p:spPr>
          <a:prstGeom prst="rect">
            <a:avLst/>
          </a:prstGeom>
        </p:spPr>
        <p:txBody>
          <a:bodyPr spcFirstLastPara="1" vert="horz" wrap="square" lIns="121900" tIns="121900" rIns="121900" bIns="121900" rtlCol="0" anchor="t" anchorCtr="0">
            <a:normAutofit/>
          </a:bodyPr>
          <a:lstStyle/>
          <a:p>
            <a:pPr>
              <a:spcBef>
                <a:spcPts val="800"/>
              </a:spcBef>
              <a:spcAft>
                <a:spcPts val="800"/>
              </a:spcAft>
              <a:buAutoNum type="arabicPeriod"/>
            </a:pPr>
            <a:r>
              <a:rPr lang="en" sz="2667" dirty="0">
                <a:solidFill>
                  <a:schemeClr val="tx1"/>
                </a:solidFill>
              </a:rPr>
              <a:t>Start your portfolio if you haven’t already!</a:t>
            </a:r>
            <a:endParaRPr sz="2667" dirty="0">
              <a:solidFill>
                <a:schemeClr val="tx1"/>
              </a:solidFill>
            </a:endParaRPr>
          </a:p>
          <a:p>
            <a:pPr>
              <a:spcBef>
                <a:spcPts val="800"/>
              </a:spcBef>
              <a:spcAft>
                <a:spcPts val="800"/>
              </a:spcAft>
              <a:buAutoNum type="arabicPeriod"/>
            </a:pPr>
            <a:r>
              <a:rPr lang="en" sz="2667" dirty="0">
                <a:solidFill>
                  <a:schemeClr val="tx1"/>
                </a:solidFill>
              </a:rPr>
              <a:t>Continually look for ideas for portfolio standards to be met.</a:t>
            </a:r>
            <a:endParaRPr sz="2667" dirty="0">
              <a:solidFill>
                <a:schemeClr val="tx1"/>
              </a:solidFill>
            </a:endParaRPr>
          </a:p>
          <a:p>
            <a:pPr>
              <a:spcBef>
                <a:spcPts val="800"/>
              </a:spcBef>
              <a:spcAft>
                <a:spcPts val="800"/>
              </a:spcAft>
              <a:buAutoNum type="arabicPeriod"/>
            </a:pPr>
            <a:r>
              <a:rPr lang="en" sz="2667" dirty="0">
                <a:solidFill>
                  <a:schemeClr val="tx1"/>
                </a:solidFill>
              </a:rPr>
              <a:t>Use the cycles covered in your portfolio as opportunities to learn.</a:t>
            </a:r>
            <a:endParaRPr sz="2667" dirty="0">
              <a:solidFill>
                <a:schemeClr val="tx1"/>
              </a:solidFill>
            </a:endParaRPr>
          </a:p>
          <a:p>
            <a:pPr>
              <a:spcBef>
                <a:spcPts val="800"/>
              </a:spcBef>
              <a:spcAft>
                <a:spcPts val="800"/>
              </a:spcAft>
              <a:buAutoNum type="arabicPeriod"/>
            </a:pPr>
            <a:r>
              <a:rPr lang="en" sz="2667" dirty="0">
                <a:solidFill>
                  <a:schemeClr val="tx1"/>
                </a:solidFill>
              </a:rPr>
              <a:t>Ask your ES for ideas that you can use for your portfolio</a:t>
            </a:r>
            <a:endParaRPr sz="2667" dirty="0">
              <a:solidFill>
                <a:schemeClr val="tx1"/>
              </a:solidFill>
            </a:endParaRPr>
          </a:p>
          <a:p>
            <a:pPr>
              <a:spcBef>
                <a:spcPts val="800"/>
              </a:spcBef>
              <a:spcAft>
                <a:spcPts val="800"/>
              </a:spcAft>
              <a:buAutoNum type="arabicPeriod"/>
            </a:pPr>
            <a:r>
              <a:rPr lang="en" sz="2667" dirty="0">
                <a:solidFill>
                  <a:schemeClr val="tx1"/>
                </a:solidFill>
              </a:rPr>
              <a:t>Regularly have the ES check your portfolio</a:t>
            </a:r>
            <a:endParaRPr sz="2667" dirty="0">
              <a:solidFill>
                <a:schemeClr val="tx1"/>
              </a:solidFill>
            </a:endParaRPr>
          </a:p>
          <a:p>
            <a:pPr>
              <a:spcBef>
                <a:spcPts val="800"/>
              </a:spcBef>
              <a:spcAft>
                <a:spcPts val="800"/>
              </a:spcAft>
              <a:buAutoNum type="arabicPeriod"/>
            </a:pPr>
            <a:r>
              <a:rPr lang="en" sz="2667" dirty="0">
                <a:solidFill>
                  <a:schemeClr val="tx1"/>
                </a:solidFill>
              </a:rPr>
              <a:t>Start studying NOW for your exam.</a:t>
            </a:r>
            <a:endParaRPr sz="2667" dirty="0">
              <a:solidFill>
                <a:schemeClr val="tx1"/>
              </a:solidFill>
            </a:endParaRPr>
          </a:p>
        </p:txBody>
      </p:sp>
    </p:spTree>
    <p:extLst>
      <p:ext uri="{BB962C8B-B14F-4D97-AF65-F5344CB8AC3E}">
        <p14:creationId xmlns:p14="http://schemas.microsoft.com/office/powerpoint/2010/main" val="844160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415600" y="851549"/>
            <a:ext cx="11360800" cy="763600"/>
          </a:xfrm>
          <a:prstGeom prst="rect">
            <a:avLst/>
          </a:prstGeom>
        </p:spPr>
        <p:txBody>
          <a:bodyPr spcFirstLastPara="1" vert="horz" wrap="square" lIns="121900" tIns="121900" rIns="121900" bIns="121900" rtlCol="0" anchor="t" anchorCtr="0">
            <a:noAutofit/>
          </a:bodyPr>
          <a:lstStyle/>
          <a:p>
            <a:r>
              <a:rPr lang="en" sz="4267" dirty="0"/>
              <a:t>Diary keeping</a:t>
            </a:r>
            <a:endParaRPr sz="4267" dirty="0"/>
          </a:p>
        </p:txBody>
      </p:sp>
      <p:sp>
        <p:nvSpPr>
          <p:cNvPr id="85" name="Google Shape;85;p18"/>
          <p:cNvSpPr txBox="1">
            <a:spLocks noGrp="1"/>
          </p:cNvSpPr>
          <p:nvPr>
            <p:ph type="body" idx="1"/>
          </p:nvPr>
        </p:nvSpPr>
        <p:spPr>
          <a:xfrm>
            <a:off x="415600" y="2079812"/>
            <a:ext cx="11360800" cy="4012021"/>
          </a:xfrm>
          <a:prstGeom prst="rect">
            <a:avLst/>
          </a:prstGeom>
        </p:spPr>
        <p:txBody>
          <a:bodyPr spcFirstLastPara="1" vert="horz" wrap="square" lIns="121900" tIns="121900" rIns="121900" bIns="121900" rtlCol="0" anchor="t" anchorCtr="0">
            <a:normAutofit/>
          </a:bodyPr>
          <a:lstStyle/>
          <a:p>
            <a:pPr>
              <a:spcBef>
                <a:spcPts val="800"/>
              </a:spcBef>
              <a:spcAft>
                <a:spcPts val="800"/>
              </a:spcAft>
              <a:buAutoNum type="arabicPeriod"/>
            </a:pPr>
            <a:r>
              <a:rPr lang="en" sz="2667" dirty="0">
                <a:solidFill>
                  <a:schemeClr val="tx1"/>
                </a:solidFill>
              </a:rPr>
              <a:t>Have a diary to hand</a:t>
            </a:r>
            <a:endParaRPr sz="2667" dirty="0">
              <a:solidFill>
                <a:schemeClr val="tx1"/>
              </a:solidFill>
            </a:endParaRPr>
          </a:p>
          <a:p>
            <a:pPr>
              <a:spcBef>
                <a:spcPts val="800"/>
              </a:spcBef>
              <a:spcAft>
                <a:spcPts val="800"/>
              </a:spcAft>
              <a:buAutoNum type="arabicPeriod"/>
            </a:pPr>
            <a:r>
              <a:rPr lang="en" sz="2667" dirty="0">
                <a:solidFill>
                  <a:schemeClr val="tx1"/>
                </a:solidFill>
              </a:rPr>
              <a:t>New drugs</a:t>
            </a:r>
            <a:endParaRPr sz="2667" dirty="0">
              <a:solidFill>
                <a:schemeClr val="tx1"/>
              </a:solidFill>
            </a:endParaRPr>
          </a:p>
          <a:p>
            <a:pPr>
              <a:spcBef>
                <a:spcPts val="800"/>
              </a:spcBef>
              <a:spcAft>
                <a:spcPts val="800"/>
              </a:spcAft>
              <a:buAutoNum type="arabicPeriod"/>
            </a:pPr>
            <a:r>
              <a:rPr lang="en" sz="2667" dirty="0">
                <a:solidFill>
                  <a:schemeClr val="tx1"/>
                </a:solidFill>
              </a:rPr>
              <a:t>New disease states or response to symptoms</a:t>
            </a:r>
            <a:endParaRPr sz="2667" dirty="0">
              <a:solidFill>
                <a:schemeClr val="tx1"/>
              </a:solidFill>
            </a:endParaRPr>
          </a:p>
          <a:p>
            <a:pPr>
              <a:spcBef>
                <a:spcPts val="800"/>
              </a:spcBef>
              <a:spcAft>
                <a:spcPts val="800"/>
              </a:spcAft>
              <a:buAutoNum type="arabicPeriod"/>
            </a:pPr>
            <a:r>
              <a:rPr lang="en" sz="2667" dirty="0">
                <a:solidFill>
                  <a:schemeClr val="tx1"/>
                </a:solidFill>
              </a:rPr>
              <a:t>Ideas for the portfolio</a:t>
            </a:r>
            <a:endParaRPr sz="2667" dirty="0">
              <a:solidFill>
                <a:schemeClr val="tx1"/>
              </a:solidFill>
            </a:endParaRPr>
          </a:p>
          <a:p>
            <a:pPr>
              <a:spcBef>
                <a:spcPts val="800"/>
              </a:spcBef>
              <a:spcAft>
                <a:spcPts val="800"/>
              </a:spcAft>
              <a:buAutoNum type="arabicPeriod"/>
            </a:pPr>
            <a:r>
              <a:rPr lang="en" sz="2667" dirty="0">
                <a:solidFill>
                  <a:schemeClr val="tx1"/>
                </a:solidFill>
              </a:rPr>
              <a:t>Tasks that have been set by the ES</a:t>
            </a:r>
            <a:endParaRPr sz="2667" dirty="0">
              <a:solidFill>
                <a:schemeClr val="tx1"/>
              </a:solidFill>
            </a:endParaRPr>
          </a:p>
        </p:txBody>
      </p:sp>
    </p:spTree>
    <p:extLst>
      <p:ext uri="{BB962C8B-B14F-4D97-AF65-F5344CB8AC3E}">
        <p14:creationId xmlns:p14="http://schemas.microsoft.com/office/powerpoint/2010/main" val="1516342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415600" y="1038017"/>
            <a:ext cx="11360800" cy="763600"/>
          </a:xfrm>
          <a:prstGeom prst="rect">
            <a:avLst/>
          </a:prstGeom>
        </p:spPr>
        <p:txBody>
          <a:bodyPr spcFirstLastPara="1" vert="horz" wrap="square" lIns="121900" tIns="121900" rIns="121900" bIns="121900" rtlCol="0" anchor="t" anchorCtr="0">
            <a:noAutofit/>
          </a:bodyPr>
          <a:lstStyle/>
          <a:p>
            <a:r>
              <a:rPr lang="en" sz="4267" dirty="0"/>
              <a:t>Self Development</a:t>
            </a:r>
            <a:endParaRPr sz="4267" dirty="0"/>
          </a:p>
        </p:txBody>
      </p:sp>
      <p:sp>
        <p:nvSpPr>
          <p:cNvPr id="91" name="Google Shape;91;p19"/>
          <p:cNvSpPr txBox="1">
            <a:spLocks noGrp="1"/>
          </p:cNvSpPr>
          <p:nvPr>
            <p:ph type="body" idx="1"/>
          </p:nvPr>
        </p:nvSpPr>
        <p:spPr>
          <a:xfrm>
            <a:off x="415600" y="2094154"/>
            <a:ext cx="11360800" cy="3997679"/>
          </a:xfrm>
          <a:prstGeom prst="rect">
            <a:avLst/>
          </a:prstGeom>
        </p:spPr>
        <p:txBody>
          <a:bodyPr spcFirstLastPara="1" vert="horz" wrap="square" lIns="121900" tIns="121900" rIns="121900" bIns="121900" rtlCol="0" anchor="t" anchorCtr="0">
            <a:normAutofit/>
          </a:bodyPr>
          <a:lstStyle/>
          <a:p>
            <a:pPr>
              <a:spcBef>
                <a:spcPts val="800"/>
              </a:spcBef>
              <a:spcAft>
                <a:spcPts val="800"/>
              </a:spcAft>
              <a:buAutoNum type="arabicPeriod"/>
            </a:pPr>
            <a:r>
              <a:rPr lang="en" sz="2667" dirty="0">
                <a:solidFill>
                  <a:schemeClr val="tx1"/>
                </a:solidFill>
              </a:rPr>
              <a:t>Improve confidence</a:t>
            </a:r>
            <a:endParaRPr sz="2667" dirty="0">
              <a:solidFill>
                <a:schemeClr val="tx1"/>
              </a:solidFill>
            </a:endParaRPr>
          </a:p>
          <a:p>
            <a:pPr>
              <a:spcBef>
                <a:spcPts val="800"/>
              </a:spcBef>
              <a:spcAft>
                <a:spcPts val="800"/>
              </a:spcAft>
              <a:buAutoNum type="arabicPeriod"/>
            </a:pPr>
            <a:r>
              <a:rPr lang="en" sz="2667" dirty="0">
                <a:solidFill>
                  <a:schemeClr val="tx1"/>
                </a:solidFill>
              </a:rPr>
              <a:t>Improve assertiveness skills</a:t>
            </a:r>
            <a:endParaRPr sz="2667" dirty="0">
              <a:solidFill>
                <a:schemeClr val="tx1"/>
              </a:solidFill>
            </a:endParaRPr>
          </a:p>
          <a:p>
            <a:pPr>
              <a:spcBef>
                <a:spcPts val="800"/>
              </a:spcBef>
              <a:spcAft>
                <a:spcPts val="800"/>
              </a:spcAft>
              <a:buAutoNum type="arabicPeriod"/>
            </a:pPr>
            <a:r>
              <a:rPr lang="en" sz="2667" dirty="0">
                <a:solidFill>
                  <a:schemeClr val="tx1"/>
                </a:solidFill>
              </a:rPr>
              <a:t>Learn self-control when faced with difficult, unreasonable patients</a:t>
            </a:r>
            <a:endParaRPr sz="2667" dirty="0">
              <a:solidFill>
                <a:schemeClr val="tx1"/>
              </a:solidFill>
            </a:endParaRPr>
          </a:p>
          <a:p>
            <a:pPr>
              <a:spcBef>
                <a:spcPts val="800"/>
              </a:spcBef>
              <a:spcAft>
                <a:spcPts val="800"/>
              </a:spcAft>
              <a:buAutoNum type="arabicPeriod"/>
            </a:pPr>
            <a:r>
              <a:rPr lang="en" sz="2667" dirty="0">
                <a:solidFill>
                  <a:schemeClr val="tx1"/>
                </a:solidFill>
              </a:rPr>
              <a:t>Hone your skills on how to get along with people and work as part of a team</a:t>
            </a:r>
            <a:endParaRPr sz="2667" dirty="0">
              <a:solidFill>
                <a:schemeClr val="tx1"/>
              </a:solidFill>
            </a:endParaRPr>
          </a:p>
        </p:txBody>
      </p:sp>
    </p:spTree>
    <p:extLst>
      <p:ext uri="{BB962C8B-B14F-4D97-AF65-F5344CB8AC3E}">
        <p14:creationId xmlns:p14="http://schemas.microsoft.com/office/powerpoint/2010/main" val="703004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7CBBDD0-4420-4A50-96AB-392F9B97CF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033" name="Rectangle 1032">
            <a:extLst>
              <a:ext uri="{FF2B5EF4-FFF2-40B4-BE49-F238E27FC236}">
                <a16:creationId xmlns:a16="http://schemas.microsoft.com/office/drawing/2014/main" id="{465BA403-54B9-4A0B-BC79-028C495C0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7552943"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29649BC1-4AB7-A191-C2AF-DDE54BD03A2A}"/>
              </a:ext>
            </a:extLst>
          </p:cNvPr>
          <p:cNvSpPr>
            <a:spLocks noGrp="1"/>
          </p:cNvSpPr>
          <p:nvPr>
            <p:ph type="ctrTitle"/>
          </p:nvPr>
        </p:nvSpPr>
        <p:spPr>
          <a:xfrm>
            <a:off x="778472" y="1298448"/>
            <a:ext cx="6346952" cy="3255264"/>
          </a:xfrm>
        </p:spPr>
        <p:txBody>
          <a:bodyPr>
            <a:normAutofit/>
          </a:bodyPr>
          <a:lstStyle/>
          <a:p>
            <a:r>
              <a:rPr lang="en-GB" sz="4400" dirty="0"/>
              <a:t>UCA Welcome Session</a:t>
            </a:r>
            <a:br>
              <a:rPr lang="en-GB" sz="5000" dirty="0"/>
            </a:br>
            <a:r>
              <a:rPr lang="en-GB" sz="5000" dirty="0"/>
              <a:t>Foundation Training Year </a:t>
            </a:r>
            <a:br>
              <a:rPr lang="en-GB" sz="5000" dirty="0"/>
            </a:br>
            <a:endParaRPr lang="en-GB" sz="5000" dirty="0"/>
          </a:p>
        </p:txBody>
      </p:sp>
      <p:sp>
        <p:nvSpPr>
          <p:cNvPr id="3" name="Subtitle 2">
            <a:extLst>
              <a:ext uri="{FF2B5EF4-FFF2-40B4-BE49-F238E27FC236}">
                <a16:creationId xmlns:a16="http://schemas.microsoft.com/office/drawing/2014/main" id="{726D6102-9466-924C-ED18-6973F7766E9A}"/>
              </a:ext>
            </a:extLst>
          </p:cNvPr>
          <p:cNvSpPr>
            <a:spLocks noGrp="1"/>
          </p:cNvSpPr>
          <p:nvPr>
            <p:ph type="subTitle" idx="1"/>
          </p:nvPr>
        </p:nvSpPr>
        <p:spPr>
          <a:xfrm>
            <a:off x="1100014" y="4670246"/>
            <a:ext cx="6037903" cy="914400"/>
          </a:xfrm>
        </p:spPr>
        <p:txBody>
          <a:bodyPr>
            <a:normAutofit/>
          </a:bodyPr>
          <a:lstStyle/>
          <a:p>
            <a:r>
              <a:rPr lang="en-GB" dirty="0"/>
              <a:t>Jacob </a:t>
            </a:r>
            <a:r>
              <a:rPr lang="en-GB" dirty="0" err="1"/>
              <a:t>Mizzi</a:t>
            </a:r>
            <a:r>
              <a:rPr lang="en-GB" dirty="0"/>
              <a:t> and Beth McIlrath</a:t>
            </a:r>
          </a:p>
        </p:txBody>
      </p:sp>
      <p:pic>
        <p:nvPicPr>
          <p:cNvPr id="1026" name="Picture 2" descr="Pharmacy - Free healthcare and medical icons">
            <a:extLst>
              <a:ext uri="{FF2B5EF4-FFF2-40B4-BE49-F238E27FC236}">
                <a16:creationId xmlns:a16="http://schemas.microsoft.com/office/drawing/2014/main" id="{35721127-BFB4-57E8-BA1D-733BD0AAA3E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955279" y="1298448"/>
            <a:ext cx="3458249" cy="3458249"/>
          </a:xfrm>
          <a:prstGeom prst="rect">
            <a:avLst/>
          </a:prstGeom>
          <a:noFill/>
          <a:extLst>
            <a:ext uri="{909E8E84-426E-40DD-AFC4-6F175D3DCCD1}">
              <a14:hiddenFill xmlns:a14="http://schemas.microsoft.com/office/drawing/2010/main">
                <a:solidFill>
                  <a:srgbClr val="FFFFFF"/>
                </a:solidFill>
              </a14:hiddenFill>
            </a:ext>
          </a:extLst>
        </p:spPr>
      </p:pic>
      <p:sp>
        <p:nvSpPr>
          <p:cNvPr id="1035" name="Rectangle 1034">
            <a:extLst>
              <a:ext uri="{FF2B5EF4-FFF2-40B4-BE49-F238E27FC236}">
                <a16:creationId xmlns:a16="http://schemas.microsoft.com/office/drawing/2014/main" id="{DC8C6883-513A-4FE8-8B55-7AA2A13A9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737195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0" name="Rectangle 9">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819253E0-BF59-4A76-3FA9-7568AC4DA156}"/>
              </a:ext>
            </a:extLst>
          </p:cNvPr>
          <p:cNvSpPr>
            <a:spLocks noGrp="1"/>
          </p:cNvSpPr>
          <p:nvPr>
            <p:ph type="title"/>
          </p:nvPr>
        </p:nvSpPr>
        <p:spPr>
          <a:xfrm>
            <a:off x="1600754" y="1087374"/>
            <a:ext cx="8983489" cy="1000978"/>
          </a:xfrm>
        </p:spPr>
        <p:txBody>
          <a:bodyPr>
            <a:normAutofit/>
          </a:bodyPr>
          <a:lstStyle/>
          <a:p>
            <a:r>
              <a:rPr lang="en-GB" dirty="0"/>
              <a:t>FTY Experience </a:t>
            </a:r>
          </a:p>
        </p:txBody>
      </p:sp>
      <p:sp>
        <p:nvSpPr>
          <p:cNvPr id="12" name="Rectangle 11">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4" name="Rectangle 13">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6" name="Rectangle 15">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4" name="Rounded Rectangle 3">
            <a:extLst>
              <a:ext uri="{FF2B5EF4-FFF2-40B4-BE49-F238E27FC236}">
                <a16:creationId xmlns:a16="http://schemas.microsoft.com/office/drawing/2014/main" id="{904DF4F7-7C72-5712-B001-DAC1B02035ED}"/>
              </a:ext>
            </a:extLst>
          </p:cNvPr>
          <p:cNvSpPr/>
          <p:nvPr/>
        </p:nvSpPr>
        <p:spPr>
          <a:xfrm>
            <a:off x="1600754" y="2617929"/>
            <a:ext cx="9981646" cy="16221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5" name="Rounded Rectangle 4">
            <a:extLst>
              <a:ext uri="{FF2B5EF4-FFF2-40B4-BE49-F238E27FC236}">
                <a16:creationId xmlns:a16="http://schemas.microsoft.com/office/drawing/2014/main" id="{F1C815BD-FA9E-DB73-4F36-E6D72330B6D0}"/>
              </a:ext>
            </a:extLst>
          </p:cNvPr>
          <p:cNvSpPr/>
          <p:nvPr/>
        </p:nvSpPr>
        <p:spPr>
          <a:xfrm>
            <a:off x="1600754" y="4387683"/>
            <a:ext cx="9981646" cy="17113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6" name="TextBox 5">
            <a:extLst>
              <a:ext uri="{FF2B5EF4-FFF2-40B4-BE49-F238E27FC236}">
                <a16:creationId xmlns:a16="http://schemas.microsoft.com/office/drawing/2014/main" id="{51D65E39-9CD9-9489-3AA5-1B0543B23508}"/>
              </a:ext>
            </a:extLst>
          </p:cNvPr>
          <p:cNvSpPr txBox="1"/>
          <p:nvPr/>
        </p:nvSpPr>
        <p:spPr>
          <a:xfrm>
            <a:off x="1905277" y="2533277"/>
            <a:ext cx="9372600" cy="1711366"/>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Corbel" panose="020B0503020204020204"/>
                <a:ea typeface="+mn-ea"/>
                <a:cs typeface="+mn-cs"/>
              </a:rPr>
              <a:t>Beth</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FFFF"/>
                </a:solidFill>
                <a:effectLst/>
                <a:uLnTx/>
                <a:uFillTx/>
                <a:latin typeface="Corbel" panose="020B0503020204020204"/>
                <a:ea typeface="+mn-ea"/>
                <a:cs typeface="+mn-cs"/>
              </a:rPr>
              <a:t>MPharm</a:t>
            </a:r>
            <a:r>
              <a:rPr kumimoji="0" lang="en-GB" sz="1800" b="1" i="0" u="none" strike="noStrike" kern="1200" cap="none" spc="0" normalizeH="0" baseline="0" noProof="0" dirty="0">
                <a:ln>
                  <a:noFill/>
                </a:ln>
                <a:solidFill>
                  <a:srgbClr val="FFFFFF"/>
                </a:solidFill>
                <a:effectLst/>
                <a:uLnTx/>
                <a:uFillTx/>
                <a:latin typeface="Corbel" panose="020B0503020204020204"/>
                <a:ea typeface="+mn-ea"/>
                <a:cs typeface="+mn-cs"/>
              </a:rPr>
              <a:t> – Queen’s University Belfast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Corbel" panose="020B0503020204020204"/>
                <a:ea typeface="+mn-ea"/>
                <a:cs typeface="+mn-cs"/>
              </a:rPr>
              <a:t>6 months community sector – </a:t>
            </a:r>
            <a:r>
              <a:rPr kumimoji="0" lang="en-GB" sz="1800" b="1" i="0" u="none" strike="noStrike" kern="1200" cap="none" spc="0" normalizeH="0" baseline="0" noProof="0" dirty="0" err="1">
                <a:ln>
                  <a:noFill/>
                </a:ln>
                <a:solidFill>
                  <a:srgbClr val="FFFFFF"/>
                </a:solidFill>
                <a:effectLst/>
                <a:uLnTx/>
                <a:uFillTx/>
                <a:latin typeface="Corbel" panose="020B0503020204020204"/>
                <a:ea typeface="+mn-ea"/>
                <a:cs typeface="+mn-cs"/>
              </a:rPr>
              <a:t>Cloughmills</a:t>
            </a:r>
            <a:r>
              <a:rPr kumimoji="0" lang="en-GB" sz="1800" b="1" i="0" u="none" strike="noStrike" kern="1200" cap="none" spc="0" normalizeH="0" baseline="0" noProof="0" dirty="0">
                <a:ln>
                  <a:noFill/>
                </a:ln>
                <a:solidFill>
                  <a:srgbClr val="FFFFFF"/>
                </a:solidFill>
                <a:effectLst/>
                <a:uLnTx/>
                <a:uFillTx/>
                <a:latin typeface="Corbel" panose="020B0503020204020204"/>
                <a:ea typeface="+mn-ea"/>
                <a:cs typeface="+mn-cs"/>
              </a:rPr>
              <a:t> Pharmacy</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Corbel" panose="020B0503020204020204"/>
                <a:ea typeface="+mn-ea"/>
                <a:cs typeface="+mn-cs"/>
              </a:rPr>
              <a:t>6 months hospital sector – Antrim Area Hospital </a:t>
            </a:r>
          </a:p>
        </p:txBody>
      </p:sp>
      <p:pic>
        <p:nvPicPr>
          <p:cNvPr id="3074" name="Picture 2" descr="3,400+ Pharmacy School Stock Illustrations, Royalty-Free Vector Graphics &amp; Clip  Art - iStock">
            <a:extLst>
              <a:ext uri="{FF2B5EF4-FFF2-40B4-BE49-F238E27FC236}">
                <a16:creationId xmlns:a16="http://schemas.microsoft.com/office/drawing/2014/main" id="{2E044F2C-72A6-54B3-38B3-660CA7B5FE2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24479" y="830174"/>
            <a:ext cx="2743507" cy="15057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AD35FA27-9A5D-4678-A06B-259F2B5B951E}"/>
              </a:ext>
            </a:extLst>
          </p:cNvPr>
          <p:cNvSpPr txBox="1"/>
          <p:nvPr/>
        </p:nvSpPr>
        <p:spPr>
          <a:xfrm>
            <a:off x="1492199" y="4356511"/>
            <a:ext cx="8496023" cy="1711366"/>
          </a:xfrm>
          <a:prstGeom prst="rect">
            <a:avLst/>
          </a:prstGeom>
          <a:noFill/>
        </p:spPr>
        <p:txBody>
          <a:bodyPr wrap="square" rtlCol="0">
            <a:spAutoFit/>
          </a:bodyPr>
          <a:lstStyle/>
          <a:p>
            <a:pPr marL="457200" marR="0" lvl="1" indent="0" algn="l" defTabSz="457200" rtl="0" eaLnBrk="1" fontAlgn="auto" latinLnBrk="0" hangingPunct="1">
              <a:lnSpc>
                <a:spcPct val="15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Corbel" panose="020B0503020204020204"/>
                <a:ea typeface="+mn-ea"/>
                <a:cs typeface="+mn-cs"/>
              </a:rPr>
              <a:t>Jacob</a:t>
            </a:r>
          </a:p>
          <a:p>
            <a:pPr marL="457200" marR="0" lvl="1" indent="0" algn="l" defTabSz="457200" rtl="0" eaLnBrk="1" fontAlgn="auto" latinLnBrk="0" hangingPunct="1">
              <a:lnSpc>
                <a:spcPct val="15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FFFF"/>
                </a:solidFill>
                <a:effectLst/>
                <a:uLnTx/>
                <a:uFillTx/>
                <a:latin typeface="Corbel" panose="020B0503020204020204"/>
                <a:ea typeface="+mn-ea"/>
                <a:cs typeface="+mn-cs"/>
              </a:rPr>
              <a:t>MPharm</a:t>
            </a:r>
            <a:r>
              <a:rPr kumimoji="0" lang="en-GB" sz="1800" b="1" i="0" u="none" strike="noStrike" kern="1200" cap="none" spc="0" normalizeH="0" baseline="0" noProof="0" dirty="0">
                <a:ln>
                  <a:noFill/>
                </a:ln>
                <a:solidFill>
                  <a:srgbClr val="FFFFFF"/>
                </a:solidFill>
                <a:effectLst/>
                <a:uLnTx/>
                <a:uFillTx/>
                <a:latin typeface="Corbel" panose="020B0503020204020204"/>
                <a:ea typeface="+mn-ea"/>
                <a:cs typeface="+mn-cs"/>
              </a:rPr>
              <a:t> – Queen’s University Belfast </a:t>
            </a:r>
          </a:p>
          <a:p>
            <a:pPr marL="457200" marR="0" lvl="1" indent="0" algn="l" defTabSz="457200" rtl="0" eaLnBrk="1" fontAlgn="auto" latinLnBrk="0" hangingPunct="1">
              <a:lnSpc>
                <a:spcPct val="15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Corbel" panose="020B0503020204020204"/>
                <a:ea typeface="+mn-ea"/>
                <a:cs typeface="+mn-cs"/>
              </a:rPr>
              <a:t>6 months community sector – </a:t>
            </a:r>
            <a:r>
              <a:rPr kumimoji="0" lang="en-GB" sz="1800" b="1" i="0" u="none" strike="noStrike" kern="1200" cap="none" spc="0" normalizeH="0" baseline="0" noProof="0" dirty="0" err="1">
                <a:ln>
                  <a:noFill/>
                </a:ln>
                <a:solidFill>
                  <a:srgbClr val="FFFFFF"/>
                </a:solidFill>
                <a:effectLst/>
                <a:uLnTx/>
                <a:uFillTx/>
                <a:latin typeface="Corbel" panose="020B0503020204020204"/>
                <a:ea typeface="+mn-ea"/>
                <a:cs typeface="+mn-cs"/>
              </a:rPr>
              <a:t>McCoubreys</a:t>
            </a:r>
            <a:r>
              <a:rPr kumimoji="0" lang="en-GB" sz="1800" b="1" i="0" u="none" strike="noStrike" kern="1200" cap="none" spc="0" normalizeH="0" baseline="0" noProof="0" dirty="0">
                <a:ln>
                  <a:noFill/>
                </a:ln>
                <a:solidFill>
                  <a:srgbClr val="FFFFFF"/>
                </a:solidFill>
                <a:effectLst/>
                <a:uLnTx/>
                <a:uFillTx/>
                <a:latin typeface="Corbel" panose="020B0503020204020204"/>
                <a:ea typeface="+mn-ea"/>
                <a:cs typeface="+mn-cs"/>
              </a:rPr>
              <a:t> Pharmacy Plus</a:t>
            </a:r>
          </a:p>
          <a:p>
            <a:pPr marL="457200" marR="0" lvl="1" indent="0" algn="l" defTabSz="457200" rtl="0" eaLnBrk="1" fontAlgn="auto" latinLnBrk="0" hangingPunct="1">
              <a:lnSpc>
                <a:spcPct val="15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Corbel" panose="020B0503020204020204"/>
                <a:ea typeface="+mn-ea"/>
                <a:cs typeface="+mn-cs"/>
              </a:rPr>
              <a:t>6 months hospital sector – Antrim Area Hospital </a:t>
            </a:r>
          </a:p>
        </p:txBody>
      </p:sp>
    </p:spTree>
    <p:extLst>
      <p:ext uri="{BB962C8B-B14F-4D97-AF65-F5344CB8AC3E}">
        <p14:creationId xmlns:p14="http://schemas.microsoft.com/office/powerpoint/2010/main" val="1717553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AAD8036-96D8-496C-8006-37ACA5AD86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24" name="Rectangle 23">
            <a:extLst>
              <a:ext uri="{FF2B5EF4-FFF2-40B4-BE49-F238E27FC236}">
                <a16:creationId xmlns:a16="http://schemas.microsoft.com/office/drawing/2014/main" id="{24A4CBA9-3463-4C65-BF46-6B6C50E7F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42856" y="757325"/>
            <a:ext cx="3549144" cy="53293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03C51DF5-FD16-3EB0-6E4E-DA5D9A56B554}"/>
              </a:ext>
            </a:extLst>
          </p:cNvPr>
          <p:cNvSpPr>
            <a:spLocks noGrp="1"/>
          </p:cNvSpPr>
          <p:nvPr>
            <p:ph type="title"/>
          </p:nvPr>
        </p:nvSpPr>
        <p:spPr>
          <a:xfrm>
            <a:off x="8895775" y="1123837"/>
            <a:ext cx="2947482" cy="4601183"/>
          </a:xfrm>
        </p:spPr>
        <p:txBody>
          <a:bodyPr vert="horz" lIns="91440" tIns="45720" rIns="91440" bIns="45720" rtlCol="0" anchor="ctr">
            <a:normAutofit/>
          </a:bodyPr>
          <a:lstStyle/>
          <a:p>
            <a:r>
              <a:rPr lang="en-US"/>
              <a:t>Settling in and getting started </a:t>
            </a:r>
          </a:p>
        </p:txBody>
      </p:sp>
      <p:sp>
        <p:nvSpPr>
          <p:cNvPr id="26" name="Rectangle 25">
            <a:extLst>
              <a:ext uri="{FF2B5EF4-FFF2-40B4-BE49-F238E27FC236}">
                <a16:creationId xmlns:a16="http://schemas.microsoft.com/office/drawing/2014/main" id="{2DCEED6C-D39C-40AA-B89E-52C3FA5A7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graphicFrame>
        <p:nvGraphicFramePr>
          <p:cNvPr id="18" name="TextBox 3">
            <a:extLst>
              <a:ext uri="{FF2B5EF4-FFF2-40B4-BE49-F238E27FC236}">
                <a16:creationId xmlns:a16="http://schemas.microsoft.com/office/drawing/2014/main" id="{974F11FB-D1F3-DFF7-AF78-D5173A045346}"/>
              </a:ext>
            </a:extLst>
          </p:cNvPr>
          <p:cNvGraphicFramePr/>
          <p:nvPr/>
        </p:nvGraphicFramePr>
        <p:xfrm>
          <a:off x="866647" y="933854"/>
          <a:ext cx="7293610" cy="50418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29225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DB23C2B-2054-4D8B-9E98-9190F8E05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23" name="Freeform: Shape 22">
            <a:extLst>
              <a:ext uri="{FF2B5EF4-FFF2-40B4-BE49-F238E27FC236}">
                <a16:creationId xmlns:a16="http://schemas.microsoft.com/office/drawing/2014/main" id="{8797B5BC-9873-45F9-97D6-298FB5AF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762000"/>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75601568-DE3A-A6A0-05A5-A701E4D5D6BF}"/>
              </a:ext>
            </a:extLst>
          </p:cNvPr>
          <p:cNvSpPr>
            <a:spLocks noGrp="1"/>
          </p:cNvSpPr>
          <p:nvPr>
            <p:ph type="title"/>
          </p:nvPr>
        </p:nvSpPr>
        <p:spPr>
          <a:xfrm>
            <a:off x="614228" y="929523"/>
            <a:ext cx="2774922" cy="3491712"/>
          </a:xfrm>
        </p:spPr>
        <p:txBody>
          <a:bodyPr vert="horz" lIns="91440" tIns="45720" rIns="91440" bIns="45720" rtlCol="0" anchor="ctr">
            <a:normAutofit/>
          </a:bodyPr>
          <a:lstStyle/>
          <a:p>
            <a:r>
              <a:rPr lang="en-US" dirty="0"/>
              <a:t>Portfolio tips </a:t>
            </a:r>
          </a:p>
        </p:txBody>
      </p:sp>
      <p:sp>
        <p:nvSpPr>
          <p:cNvPr id="25" name="Freeform: Shape 24">
            <a:extLst>
              <a:ext uri="{FF2B5EF4-FFF2-40B4-BE49-F238E27FC236}">
                <a16:creationId xmlns:a16="http://schemas.microsoft.com/office/drawing/2014/main" id="{665C2FCD-09A4-4B4B-AA73-F330DFE91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1190517" y="1056875"/>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5" name="Rounded Rectangle 4">
            <a:extLst>
              <a:ext uri="{FF2B5EF4-FFF2-40B4-BE49-F238E27FC236}">
                <a16:creationId xmlns:a16="http://schemas.microsoft.com/office/drawing/2014/main" id="{A4ABBC27-A703-6431-4AD5-F9C2DE04D0AE}"/>
              </a:ext>
            </a:extLst>
          </p:cNvPr>
          <p:cNvSpPr/>
          <p:nvPr/>
        </p:nvSpPr>
        <p:spPr>
          <a:xfrm>
            <a:off x="4495800" y="521097"/>
            <a:ext cx="7195458" cy="101078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6" name="TextBox 5">
            <a:extLst>
              <a:ext uri="{FF2B5EF4-FFF2-40B4-BE49-F238E27FC236}">
                <a16:creationId xmlns:a16="http://schemas.microsoft.com/office/drawing/2014/main" id="{A2593439-BF8C-1FAD-2ECC-BF114337A1D7}"/>
              </a:ext>
            </a:extLst>
          </p:cNvPr>
          <p:cNvSpPr txBox="1"/>
          <p:nvPr/>
        </p:nvSpPr>
        <p:spPr>
          <a:xfrm>
            <a:off x="4602515" y="590969"/>
            <a:ext cx="6705565" cy="67710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orbel" panose="020B0503020204020204"/>
                <a:ea typeface="+mn-ea"/>
                <a:cs typeface="+mn-cs"/>
              </a:rPr>
              <a:t>Start as early as possible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	</a:t>
            </a:r>
          </a:p>
        </p:txBody>
      </p:sp>
      <p:sp>
        <p:nvSpPr>
          <p:cNvPr id="11" name="Rounded Rectangle 10">
            <a:extLst>
              <a:ext uri="{FF2B5EF4-FFF2-40B4-BE49-F238E27FC236}">
                <a16:creationId xmlns:a16="http://schemas.microsoft.com/office/drawing/2014/main" id="{D34F06A6-2E21-B597-BDC7-2C1AE31CF72B}"/>
              </a:ext>
            </a:extLst>
          </p:cNvPr>
          <p:cNvSpPr/>
          <p:nvPr/>
        </p:nvSpPr>
        <p:spPr>
          <a:xfrm>
            <a:off x="4101774" y="2969373"/>
            <a:ext cx="7195458" cy="100011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3" name="TextBox 12">
            <a:extLst>
              <a:ext uri="{FF2B5EF4-FFF2-40B4-BE49-F238E27FC236}">
                <a16:creationId xmlns:a16="http://schemas.microsoft.com/office/drawing/2014/main" id="{037D1955-7391-78CA-87F2-81D657C6FC10}"/>
              </a:ext>
            </a:extLst>
          </p:cNvPr>
          <p:cNvSpPr txBox="1"/>
          <p:nvPr/>
        </p:nvSpPr>
        <p:spPr>
          <a:xfrm>
            <a:off x="4309700" y="2952161"/>
            <a:ext cx="6812280" cy="67710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orbel" panose="020B0503020204020204"/>
                <a:ea typeface="+mn-ea"/>
                <a:cs typeface="+mn-cs"/>
              </a:rPr>
              <a:t>Keep track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	</a:t>
            </a:r>
          </a:p>
        </p:txBody>
      </p:sp>
      <p:sp>
        <p:nvSpPr>
          <p:cNvPr id="15" name="Rounded Rectangle 14">
            <a:extLst>
              <a:ext uri="{FF2B5EF4-FFF2-40B4-BE49-F238E27FC236}">
                <a16:creationId xmlns:a16="http://schemas.microsoft.com/office/drawing/2014/main" id="{1B73A6BC-DE4D-27C6-F89D-B9075B09582F}"/>
              </a:ext>
            </a:extLst>
          </p:cNvPr>
          <p:cNvSpPr/>
          <p:nvPr/>
        </p:nvSpPr>
        <p:spPr>
          <a:xfrm>
            <a:off x="3882724" y="4190407"/>
            <a:ext cx="7195458" cy="100011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7" name="TextBox 16">
            <a:extLst>
              <a:ext uri="{FF2B5EF4-FFF2-40B4-BE49-F238E27FC236}">
                <a16:creationId xmlns:a16="http://schemas.microsoft.com/office/drawing/2014/main" id="{D5B0E835-6D86-6527-5E84-FB429418F449}"/>
              </a:ext>
            </a:extLst>
          </p:cNvPr>
          <p:cNvSpPr txBox="1"/>
          <p:nvPr/>
        </p:nvSpPr>
        <p:spPr>
          <a:xfrm>
            <a:off x="4035786" y="4162702"/>
            <a:ext cx="7572083" cy="67710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orbel" panose="020B0503020204020204"/>
                <a:ea typeface="+mn-ea"/>
                <a:cs typeface="+mn-cs"/>
              </a:rPr>
              <a:t>Guides and resources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	</a:t>
            </a:r>
          </a:p>
        </p:txBody>
      </p:sp>
      <p:sp>
        <p:nvSpPr>
          <p:cNvPr id="19" name="Rounded Rectangle 18">
            <a:extLst>
              <a:ext uri="{FF2B5EF4-FFF2-40B4-BE49-F238E27FC236}">
                <a16:creationId xmlns:a16="http://schemas.microsoft.com/office/drawing/2014/main" id="{F1C7F24E-62F2-FD6E-A4A9-B6E45869D753}"/>
              </a:ext>
            </a:extLst>
          </p:cNvPr>
          <p:cNvSpPr/>
          <p:nvPr/>
        </p:nvSpPr>
        <p:spPr>
          <a:xfrm>
            <a:off x="3700177" y="5415759"/>
            <a:ext cx="7195458" cy="10001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20" name="TextBox 19">
            <a:extLst>
              <a:ext uri="{FF2B5EF4-FFF2-40B4-BE49-F238E27FC236}">
                <a16:creationId xmlns:a16="http://schemas.microsoft.com/office/drawing/2014/main" id="{A3B127EA-AB89-8454-14A3-25BC9C3272B6}"/>
              </a:ext>
            </a:extLst>
          </p:cNvPr>
          <p:cNvSpPr txBox="1"/>
          <p:nvPr/>
        </p:nvSpPr>
        <p:spPr>
          <a:xfrm>
            <a:off x="3868904" y="5452420"/>
            <a:ext cx="6779621" cy="67710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orbel" panose="020B0503020204020204"/>
                <a:ea typeface="+mn-ea"/>
                <a:cs typeface="+mn-cs"/>
              </a:rPr>
              <a:t>Submit first drafts to ES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	</a:t>
            </a:r>
          </a:p>
        </p:txBody>
      </p:sp>
      <p:sp>
        <p:nvSpPr>
          <p:cNvPr id="29" name="TextBox 28">
            <a:extLst>
              <a:ext uri="{FF2B5EF4-FFF2-40B4-BE49-F238E27FC236}">
                <a16:creationId xmlns:a16="http://schemas.microsoft.com/office/drawing/2014/main" id="{344170C4-E41C-988E-4EFD-566CBC87EAFF}"/>
              </a:ext>
            </a:extLst>
          </p:cNvPr>
          <p:cNvSpPr txBox="1"/>
          <p:nvPr/>
        </p:nvSpPr>
        <p:spPr>
          <a:xfrm>
            <a:off x="4667970" y="988119"/>
            <a:ext cx="6466380" cy="369332"/>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You will encounter scenarios that can be written up most days</a:t>
            </a:r>
          </a:p>
        </p:txBody>
      </p:sp>
      <p:sp>
        <p:nvSpPr>
          <p:cNvPr id="30" name="TextBox 29">
            <a:extLst>
              <a:ext uri="{FF2B5EF4-FFF2-40B4-BE49-F238E27FC236}">
                <a16:creationId xmlns:a16="http://schemas.microsoft.com/office/drawing/2014/main" id="{04767675-531F-9166-E646-2A5DA72CFE1D}"/>
              </a:ext>
            </a:extLst>
          </p:cNvPr>
          <p:cNvSpPr txBox="1"/>
          <p:nvPr/>
        </p:nvSpPr>
        <p:spPr>
          <a:xfrm>
            <a:off x="4360126" y="3242468"/>
            <a:ext cx="6774223" cy="646331"/>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PA checklist available on NICPLD website, some LOs need mapped multiple times</a:t>
            </a:r>
          </a:p>
        </p:txBody>
      </p:sp>
      <p:sp>
        <p:nvSpPr>
          <p:cNvPr id="31" name="TextBox 30">
            <a:extLst>
              <a:ext uri="{FF2B5EF4-FFF2-40B4-BE49-F238E27FC236}">
                <a16:creationId xmlns:a16="http://schemas.microsoft.com/office/drawing/2014/main" id="{2D966BC2-2848-B36A-4270-BE58A5A211FD}"/>
              </a:ext>
            </a:extLst>
          </p:cNvPr>
          <p:cNvSpPr txBox="1"/>
          <p:nvPr/>
        </p:nvSpPr>
        <p:spPr>
          <a:xfrm>
            <a:off x="4170001" y="4452307"/>
            <a:ext cx="6908181" cy="646331"/>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NICPLD website: Guide to learning outcomes and practice activities -  advice on suitable scenarios for each PA and which LOs to map</a:t>
            </a:r>
          </a:p>
        </p:txBody>
      </p:sp>
      <p:sp>
        <p:nvSpPr>
          <p:cNvPr id="33" name="Rounded Rectangle 32">
            <a:extLst>
              <a:ext uri="{FF2B5EF4-FFF2-40B4-BE49-F238E27FC236}">
                <a16:creationId xmlns:a16="http://schemas.microsoft.com/office/drawing/2014/main" id="{E44131B9-6807-83BE-0DA9-E36BB3FE1756}"/>
              </a:ext>
            </a:extLst>
          </p:cNvPr>
          <p:cNvSpPr/>
          <p:nvPr/>
        </p:nvSpPr>
        <p:spPr>
          <a:xfrm>
            <a:off x="4320824" y="1745571"/>
            <a:ext cx="7195458" cy="101078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32" name="TextBox 31">
            <a:extLst>
              <a:ext uri="{FF2B5EF4-FFF2-40B4-BE49-F238E27FC236}">
                <a16:creationId xmlns:a16="http://schemas.microsoft.com/office/drawing/2014/main" id="{D3C1EF4C-824C-769C-B0E7-D5175F376080}"/>
              </a:ext>
            </a:extLst>
          </p:cNvPr>
          <p:cNvSpPr txBox="1"/>
          <p:nvPr/>
        </p:nvSpPr>
        <p:spPr>
          <a:xfrm>
            <a:off x="3868904" y="5801126"/>
            <a:ext cx="6936940" cy="369332"/>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ES will review and advise on adjustments / approve for upload</a:t>
            </a:r>
          </a:p>
        </p:txBody>
      </p:sp>
      <p:pic>
        <p:nvPicPr>
          <p:cNvPr id="2050" name="Picture 2" descr="Paper Portfolio Vector PNG, Vector, PSD, and Clipart With Transparent  Background for Free Download | Pngtree">
            <a:extLst>
              <a:ext uri="{FF2B5EF4-FFF2-40B4-BE49-F238E27FC236}">
                <a16:creationId xmlns:a16="http://schemas.microsoft.com/office/drawing/2014/main" id="{3FEFF0FC-1A62-AFB6-FF5E-4E96C651D2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228" y="3232044"/>
            <a:ext cx="2180590" cy="1847088"/>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A03F9402-406A-0FAC-AFB8-175EA192B08B}"/>
              </a:ext>
            </a:extLst>
          </p:cNvPr>
          <p:cNvSpPr txBox="1"/>
          <p:nvPr/>
        </p:nvSpPr>
        <p:spPr>
          <a:xfrm>
            <a:off x="4568677" y="2026788"/>
            <a:ext cx="6336418" cy="646331"/>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More MPAs to complete than in hospital, thresholds to be met at each quarter</a:t>
            </a:r>
          </a:p>
        </p:txBody>
      </p:sp>
      <p:sp>
        <p:nvSpPr>
          <p:cNvPr id="9" name="TextBox 8">
            <a:extLst>
              <a:ext uri="{FF2B5EF4-FFF2-40B4-BE49-F238E27FC236}">
                <a16:creationId xmlns:a16="http://schemas.microsoft.com/office/drawing/2014/main" id="{F3C219C3-63F1-3CF0-915B-321BBC5C9293}"/>
              </a:ext>
            </a:extLst>
          </p:cNvPr>
          <p:cNvSpPr txBox="1"/>
          <p:nvPr/>
        </p:nvSpPr>
        <p:spPr>
          <a:xfrm>
            <a:off x="4459804" y="1748550"/>
            <a:ext cx="6588002"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orbel" panose="020B0503020204020204"/>
                <a:ea typeface="+mn-ea"/>
                <a:cs typeface="+mn-cs"/>
              </a:rPr>
              <a:t>Maximise learning outcome mapping in community </a:t>
            </a: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	</a:t>
            </a:r>
          </a:p>
        </p:txBody>
      </p:sp>
    </p:spTree>
    <p:extLst>
      <p:ext uri="{BB962C8B-B14F-4D97-AF65-F5344CB8AC3E}">
        <p14:creationId xmlns:p14="http://schemas.microsoft.com/office/powerpoint/2010/main" val="2068228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3467" y="816638"/>
            <a:ext cx="3367359" cy="5224724"/>
          </a:xfrm>
        </p:spPr>
        <p:txBody>
          <a:bodyPr anchor="ctr">
            <a:normAutofit/>
          </a:bodyPr>
          <a:lstStyle/>
          <a:p>
            <a:r>
              <a:rPr lang="en-GB" dirty="0"/>
              <a:t>Agenda</a:t>
            </a:r>
          </a:p>
        </p:txBody>
      </p:sp>
      <p:sp>
        <p:nvSpPr>
          <p:cNvPr id="3" name="Content Placeholder 2"/>
          <p:cNvSpPr>
            <a:spLocks noGrp="1"/>
          </p:cNvSpPr>
          <p:nvPr>
            <p:ph idx="1"/>
          </p:nvPr>
        </p:nvSpPr>
        <p:spPr>
          <a:xfrm>
            <a:off x="2327146" y="1102388"/>
            <a:ext cx="7674104" cy="5224724"/>
          </a:xfrm>
        </p:spPr>
        <p:txBody>
          <a:bodyPr anchor="ctr">
            <a:normAutofit/>
          </a:bodyPr>
          <a:lstStyle/>
          <a:p>
            <a:endParaRPr lang="en-GB" sz="2000" dirty="0"/>
          </a:p>
          <a:p>
            <a:r>
              <a:rPr lang="en-GB" sz="2600" dirty="0">
                <a:solidFill>
                  <a:srgbClr val="002060"/>
                </a:solidFill>
              </a:rPr>
              <a:t>Welcome &amp; introductions</a:t>
            </a:r>
          </a:p>
          <a:p>
            <a:r>
              <a:rPr lang="en-GB" sz="2600" dirty="0">
                <a:solidFill>
                  <a:srgbClr val="002060"/>
                </a:solidFill>
              </a:rPr>
              <a:t>Introduction to the UCA-NI </a:t>
            </a:r>
          </a:p>
          <a:p>
            <a:r>
              <a:rPr lang="en-GB" sz="2600" dirty="0">
                <a:solidFill>
                  <a:srgbClr val="002060"/>
                </a:solidFill>
              </a:rPr>
              <a:t>Aims, expectations &amp; schedule for year </a:t>
            </a:r>
          </a:p>
          <a:p>
            <a:r>
              <a:rPr lang="en-GB" sz="2600" dirty="0">
                <a:solidFill>
                  <a:srgbClr val="002060"/>
                </a:solidFill>
              </a:rPr>
              <a:t>Educational Supervisor perspective</a:t>
            </a:r>
          </a:p>
          <a:p>
            <a:r>
              <a:rPr lang="en-GB" sz="2600" dirty="0">
                <a:solidFill>
                  <a:srgbClr val="002060"/>
                </a:solidFill>
              </a:rPr>
              <a:t>Trainee Pharmacist perspective</a:t>
            </a:r>
          </a:p>
          <a:p>
            <a:r>
              <a:rPr lang="en-GB" sz="2600" dirty="0">
                <a:solidFill>
                  <a:srgbClr val="002060"/>
                </a:solidFill>
              </a:rPr>
              <a:t>Who’s Who – Pharmacy organisations </a:t>
            </a:r>
          </a:p>
          <a:p>
            <a:r>
              <a:rPr lang="en-GB" sz="2600" dirty="0">
                <a:solidFill>
                  <a:srgbClr val="002060"/>
                </a:solidFill>
              </a:rPr>
              <a:t>Resources &amp; Useful Links </a:t>
            </a:r>
          </a:p>
          <a:p>
            <a:r>
              <a:rPr lang="en-GB" sz="2600" dirty="0">
                <a:solidFill>
                  <a:srgbClr val="002060"/>
                </a:solidFill>
              </a:rPr>
              <a:t>Q&amp;A</a:t>
            </a:r>
          </a:p>
          <a:p>
            <a:r>
              <a:rPr lang="en-GB" sz="2600" dirty="0">
                <a:solidFill>
                  <a:srgbClr val="002060"/>
                </a:solidFill>
              </a:rPr>
              <a:t>Takeaway thoughts</a:t>
            </a:r>
          </a:p>
          <a:p>
            <a:endParaRPr lang="en-GB" dirty="0"/>
          </a:p>
          <a:p>
            <a:pPr marL="0" indent="0">
              <a:buNone/>
            </a:pPr>
            <a:endParaRPr lang="en-GB" dirty="0"/>
          </a:p>
        </p:txBody>
      </p:sp>
    </p:spTree>
    <p:extLst>
      <p:ext uri="{BB962C8B-B14F-4D97-AF65-F5344CB8AC3E}">
        <p14:creationId xmlns:p14="http://schemas.microsoft.com/office/powerpoint/2010/main" val="4154795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ook cover with people smiling&#10;&#10;Description automatically generated">
            <a:extLst>
              <a:ext uri="{FF2B5EF4-FFF2-40B4-BE49-F238E27FC236}">
                <a16:creationId xmlns:a16="http://schemas.microsoft.com/office/drawing/2014/main" id="{C0BF5D40-70EE-C61F-3CAE-7DCACF866DDD}"/>
              </a:ext>
            </a:extLst>
          </p:cNvPr>
          <p:cNvPicPr>
            <a:picLocks noGrp="1" noChangeAspect="1"/>
          </p:cNvPicPr>
          <p:nvPr>
            <p:ph idx="1"/>
          </p:nvPr>
        </p:nvPicPr>
        <p:blipFill>
          <a:blip r:embed="rId2"/>
          <a:srcRect t="2573" r="6558"/>
          <a:stretch/>
        </p:blipFill>
        <p:spPr>
          <a:xfrm>
            <a:off x="222639" y="1128406"/>
            <a:ext cx="2947482" cy="4592039"/>
          </a:xfrm>
        </p:spPr>
      </p:pic>
      <p:sp>
        <p:nvSpPr>
          <p:cNvPr id="6" name="Rounded Rectangle 5">
            <a:extLst>
              <a:ext uri="{FF2B5EF4-FFF2-40B4-BE49-F238E27FC236}">
                <a16:creationId xmlns:a16="http://schemas.microsoft.com/office/drawing/2014/main" id="{B5FCC938-C012-DFAA-AEDF-186295E626F6}"/>
              </a:ext>
            </a:extLst>
          </p:cNvPr>
          <p:cNvSpPr/>
          <p:nvPr/>
        </p:nvSpPr>
        <p:spPr>
          <a:xfrm>
            <a:off x="4038601" y="902731"/>
            <a:ext cx="3169920" cy="504339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7" name="Rounded Rectangle 6">
            <a:extLst>
              <a:ext uri="{FF2B5EF4-FFF2-40B4-BE49-F238E27FC236}">
                <a16:creationId xmlns:a16="http://schemas.microsoft.com/office/drawing/2014/main" id="{40C31D93-F8AB-BDDA-09BE-2FC786B90D4D}"/>
              </a:ext>
            </a:extLst>
          </p:cNvPr>
          <p:cNvSpPr/>
          <p:nvPr/>
        </p:nvSpPr>
        <p:spPr>
          <a:xfrm>
            <a:off x="7953373" y="902730"/>
            <a:ext cx="3169920" cy="504339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8" name="TextBox 7">
            <a:extLst>
              <a:ext uri="{FF2B5EF4-FFF2-40B4-BE49-F238E27FC236}">
                <a16:creationId xmlns:a16="http://schemas.microsoft.com/office/drawing/2014/main" id="{3E06E9DE-0C8D-7F99-C5FE-C70B76573EBA}"/>
              </a:ext>
            </a:extLst>
          </p:cNvPr>
          <p:cNvSpPr txBox="1"/>
          <p:nvPr/>
        </p:nvSpPr>
        <p:spPr>
          <a:xfrm>
            <a:off x="4266672" y="945927"/>
            <a:ext cx="2697479"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Corbel" panose="020B0503020204020204"/>
                <a:ea typeface="+mn-ea"/>
                <a:cs typeface="+mn-cs"/>
              </a:rPr>
              <a:t>Responding to symptoms</a:t>
            </a:r>
          </a:p>
        </p:txBody>
      </p:sp>
      <p:sp>
        <p:nvSpPr>
          <p:cNvPr id="9" name="TextBox 8">
            <a:extLst>
              <a:ext uri="{FF2B5EF4-FFF2-40B4-BE49-F238E27FC236}">
                <a16:creationId xmlns:a16="http://schemas.microsoft.com/office/drawing/2014/main" id="{47C5F9B5-9091-B4B5-2927-15F642080F2B}"/>
              </a:ext>
            </a:extLst>
          </p:cNvPr>
          <p:cNvSpPr txBox="1"/>
          <p:nvPr/>
        </p:nvSpPr>
        <p:spPr>
          <a:xfrm>
            <a:off x="4299589" y="2661194"/>
            <a:ext cx="3002280" cy="33239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orbel" panose="020B0503020204020204"/>
                <a:ea typeface="+mn-ea"/>
                <a:cs typeface="+mn-cs"/>
              </a:rPr>
              <a:t>Pharmacy First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000000"/>
                </a:solidFill>
                <a:effectLst/>
                <a:uLnTx/>
                <a:uFillTx/>
                <a:latin typeface="Corbel" panose="020B0503020204020204"/>
                <a:ea typeface="+mn-ea"/>
                <a:cs typeface="+mn-cs"/>
              </a:rPr>
              <a:t>Minor ailments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000000"/>
                </a:solidFill>
                <a:effectLst/>
                <a:uLnTx/>
                <a:uFillTx/>
                <a:latin typeface="Corbel" panose="020B0503020204020204"/>
                <a:ea typeface="+mn-ea"/>
                <a:cs typeface="+mn-cs"/>
              </a:rPr>
              <a:t>Emergency hormonal contraception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000000"/>
                </a:solidFill>
                <a:effectLst/>
                <a:uLnTx/>
                <a:uFillTx/>
                <a:latin typeface="Corbel" panose="020B0503020204020204"/>
                <a:ea typeface="+mn-ea"/>
                <a:cs typeface="+mn-cs"/>
              </a:rPr>
              <a:t>Sore throat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000000"/>
                </a:solidFill>
                <a:effectLst/>
                <a:uLnTx/>
                <a:uFillTx/>
                <a:latin typeface="Corbel" panose="020B0503020204020204"/>
                <a:ea typeface="+mn-ea"/>
                <a:cs typeface="+mn-cs"/>
              </a:rPr>
              <a:t>UTI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000000"/>
                </a:solidFill>
                <a:effectLst/>
                <a:uLnTx/>
                <a:uFillTx/>
                <a:latin typeface="Corbel" panose="020B0503020204020204"/>
                <a:ea typeface="+mn-ea"/>
                <a:cs typeface="+mn-cs"/>
              </a:rPr>
              <a:t>Shingles (pilot)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10" name="TextBox 9">
            <a:extLst>
              <a:ext uri="{FF2B5EF4-FFF2-40B4-BE49-F238E27FC236}">
                <a16:creationId xmlns:a16="http://schemas.microsoft.com/office/drawing/2014/main" id="{A8F0B048-35FB-16A7-AF1B-5AD6741F98A0}"/>
              </a:ext>
            </a:extLst>
          </p:cNvPr>
          <p:cNvSpPr txBox="1"/>
          <p:nvPr/>
        </p:nvSpPr>
        <p:spPr>
          <a:xfrm>
            <a:off x="4038601" y="1900034"/>
            <a:ext cx="294513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3 to complete + observed practice template </a:t>
            </a:r>
          </a:p>
        </p:txBody>
      </p:sp>
      <p:sp>
        <p:nvSpPr>
          <p:cNvPr id="11" name="TextBox 10">
            <a:extLst>
              <a:ext uri="{FF2B5EF4-FFF2-40B4-BE49-F238E27FC236}">
                <a16:creationId xmlns:a16="http://schemas.microsoft.com/office/drawing/2014/main" id="{6CEB94C2-1273-49BA-0326-65F292FC1FA9}"/>
              </a:ext>
            </a:extLst>
          </p:cNvPr>
          <p:cNvSpPr txBox="1"/>
          <p:nvPr/>
        </p:nvSpPr>
        <p:spPr>
          <a:xfrm>
            <a:off x="8114451" y="945927"/>
            <a:ext cx="2697479"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Corbel" panose="020B0503020204020204"/>
                <a:ea typeface="+mn-ea"/>
                <a:cs typeface="+mn-cs"/>
              </a:rPr>
              <a:t>Medicines-related query</a:t>
            </a:r>
          </a:p>
        </p:txBody>
      </p:sp>
      <p:sp>
        <p:nvSpPr>
          <p:cNvPr id="12" name="TextBox 11">
            <a:extLst>
              <a:ext uri="{FF2B5EF4-FFF2-40B4-BE49-F238E27FC236}">
                <a16:creationId xmlns:a16="http://schemas.microsoft.com/office/drawing/2014/main" id="{0C1FBD56-7957-4B66-BDF3-2F5FA75FD188}"/>
              </a:ext>
            </a:extLst>
          </p:cNvPr>
          <p:cNvSpPr txBox="1"/>
          <p:nvPr/>
        </p:nvSpPr>
        <p:spPr>
          <a:xfrm>
            <a:off x="8046721" y="1903535"/>
            <a:ext cx="294513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3 to complete + observed practice template </a:t>
            </a:r>
          </a:p>
        </p:txBody>
      </p:sp>
      <p:sp>
        <p:nvSpPr>
          <p:cNvPr id="13" name="TextBox 12">
            <a:extLst>
              <a:ext uri="{FF2B5EF4-FFF2-40B4-BE49-F238E27FC236}">
                <a16:creationId xmlns:a16="http://schemas.microsoft.com/office/drawing/2014/main" id="{B56B5A51-FC82-B218-AF33-86541C3EB335}"/>
              </a:ext>
            </a:extLst>
          </p:cNvPr>
          <p:cNvSpPr txBox="1"/>
          <p:nvPr/>
        </p:nvSpPr>
        <p:spPr>
          <a:xfrm>
            <a:off x="8046721" y="2661194"/>
            <a:ext cx="3002280" cy="317009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orbel" panose="020B0503020204020204"/>
                <a:ea typeface="+mn-ea"/>
                <a:cs typeface="+mn-cs"/>
              </a:rPr>
              <a:t>OTC</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orbel" panose="020B0503020204020204"/>
                <a:ea typeface="+mn-ea"/>
                <a:cs typeface="+mn-cs"/>
              </a:rPr>
              <a:t>Alternatives e.g. stock shortage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orbel" panose="020B0503020204020204"/>
                <a:ea typeface="+mn-ea"/>
                <a:cs typeface="+mn-cs"/>
              </a:rPr>
              <a:t>Dosage form adjustment e.g. swallowing difficulty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orbel" panose="020B0503020204020204"/>
                <a:ea typeface="+mn-ea"/>
                <a:cs typeface="+mn-cs"/>
              </a:rPr>
              <a:t>Safe / accurate / correct administration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0000"/>
                </a:solidFill>
                <a:effectLst/>
                <a:uLnTx/>
                <a:uFillTx/>
                <a:latin typeface="Corbel" panose="020B0503020204020204"/>
                <a:ea typeface="+mn-ea"/>
                <a:cs typeface="+mn-cs"/>
              </a:rPr>
              <a:t>Drug-drug or drug-disease interactions </a:t>
            </a:r>
          </a:p>
        </p:txBody>
      </p:sp>
    </p:spTree>
    <p:extLst>
      <p:ext uri="{BB962C8B-B14F-4D97-AF65-F5344CB8AC3E}">
        <p14:creationId xmlns:p14="http://schemas.microsoft.com/office/powerpoint/2010/main" val="3482170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0" name="Rectangle 9">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DD4673C8-ECFF-100A-A210-34E34865DA1B}"/>
              </a:ext>
            </a:extLst>
          </p:cNvPr>
          <p:cNvSpPr>
            <a:spLocks noGrp="1"/>
          </p:cNvSpPr>
          <p:nvPr>
            <p:ph type="title"/>
          </p:nvPr>
        </p:nvSpPr>
        <p:spPr>
          <a:xfrm>
            <a:off x="4501326" y="1084029"/>
            <a:ext cx="4879740" cy="1000978"/>
          </a:xfrm>
        </p:spPr>
        <p:txBody>
          <a:bodyPr>
            <a:normAutofit fontScale="90000"/>
          </a:bodyPr>
          <a:lstStyle/>
          <a:p>
            <a:r>
              <a:rPr lang="en-GB" dirty="0"/>
              <a:t>UCA Community Pharmacy Management Programme </a:t>
            </a:r>
          </a:p>
        </p:txBody>
      </p:sp>
      <p:sp>
        <p:nvSpPr>
          <p:cNvPr id="12" name="Rectangle 11">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4" name="Rectangle 13">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6" name="Rectangle 15">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pic>
        <p:nvPicPr>
          <p:cNvPr id="5" name="Content Placeholder 4" descr="A logo with blue and green hexagons&#10;&#10;Description automatically generated">
            <a:extLst>
              <a:ext uri="{FF2B5EF4-FFF2-40B4-BE49-F238E27FC236}">
                <a16:creationId xmlns:a16="http://schemas.microsoft.com/office/drawing/2014/main" id="{99305927-77F3-9002-DF75-9B3C1CB7D133}"/>
              </a:ext>
            </a:extLst>
          </p:cNvPr>
          <p:cNvPicPr>
            <a:picLocks noGrp="1" noChangeAspect="1"/>
          </p:cNvPicPr>
          <p:nvPr>
            <p:ph idx="1"/>
          </p:nvPr>
        </p:nvPicPr>
        <p:blipFill>
          <a:blip r:embed="rId3"/>
          <a:stretch>
            <a:fillRect/>
          </a:stretch>
        </p:blipFill>
        <p:spPr>
          <a:xfrm>
            <a:off x="682214" y="916378"/>
            <a:ext cx="3136900" cy="14224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extBox 5">
            <a:extLst>
              <a:ext uri="{FF2B5EF4-FFF2-40B4-BE49-F238E27FC236}">
                <a16:creationId xmlns:a16="http://schemas.microsoft.com/office/drawing/2014/main" id="{357CA84F-A0CC-3FCF-BB26-93AEAEAB5A3E}"/>
              </a:ext>
            </a:extLst>
          </p:cNvPr>
          <p:cNvSpPr txBox="1"/>
          <p:nvPr/>
        </p:nvSpPr>
        <p:spPr>
          <a:xfrm>
            <a:off x="2061989" y="2712202"/>
            <a:ext cx="10675914"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a:t>
            </a:r>
            <a:r>
              <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rPr>
              <a:t>Focuses on community pharmacy from a management perspective: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Gives you confidence in your ability to be a team leader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Teaches strategies on effectively running a business and managing staff</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Very helpful for learning law and ethics e.g. checking prescriptions  </a:t>
            </a:r>
          </a:p>
        </p:txBody>
      </p:sp>
      <p:sp>
        <p:nvSpPr>
          <p:cNvPr id="7" name="TextBox 6">
            <a:extLst>
              <a:ext uri="{FF2B5EF4-FFF2-40B4-BE49-F238E27FC236}">
                <a16:creationId xmlns:a16="http://schemas.microsoft.com/office/drawing/2014/main" id="{9BFD829A-583D-F696-3F58-A060245F9806}"/>
              </a:ext>
            </a:extLst>
          </p:cNvPr>
          <p:cNvSpPr txBox="1"/>
          <p:nvPr/>
        </p:nvSpPr>
        <p:spPr>
          <a:xfrm>
            <a:off x="2061989" y="4123548"/>
            <a:ext cx="962695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rPr>
              <a:t>-In-person training days: </a:t>
            </a: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Guest speakers, chance to network with fellow trainees</a:t>
            </a:r>
          </a:p>
        </p:txBody>
      </p:sp>
      <p:sp>
        <p:nvSpPr>
          <p:cNvPr id="9" name="TextBox 8">
            <a:extLst>
              <a:ext uri="{FF2B5EF4-FFF2-40B4-BE49-F238E27FC236}">
                <a16:creationId xmlns:a16="http://schemas.microsoft.com/office/drawing/2014/main" id="{485C1404-CB21-316A-A5C5-5338CA1E9DB2}"/>
              </a:ext>
            </a:extLst>
          </p:cNvPr>
          <p:cNvSpPr txBox="1"/>
          <p:nvPr/>
        </p:nvSpPr>
        <p:spPr>
          <a:xfrm>
            <a:off x="2061989" y="4680628"/>
            <a:ext cx="962695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rPr>
              <a:t>-Group chat: </a:t>
            </a: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Trainees can use to support each other and ask questions </a:t>
            </a:r>
          </a:p>
        </p:txBody>
      </p:sp>
      <p:sp>
        <p:nvSpPr>
          <p:cNvPr id="11" name="TextBox 10">
            <a:extLst>
              <a:ext uri="{FF2B5EF4-FFF2-40B4-BE49-F238E27FC236}">
                <a16:creationId xmlns:a16="http://schemas.microsoft.com/office/drawing/2014/main" id="{76ED4E00-1CAA-3C09-938A-CC3BA0D7A7C5}"/>
              </a:ext>
            </a:extLst>
          </p:cNvPr>
          <p:cNvSpPr txBox="1"/>
          <p:nvPr/>
        </p:nvSpPr>
        <p:spPr>
          <a:xfrm>
            <a:off x="2061989" y="5292846"/>
            <a:ext cx="962695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rPr>
              <a:t>-Post-registration support: </a:t>
            </a: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Regularly advertise job vacancies and </a:t>
            </a:r>
            <a:r>
              <a:rPr kumimoji="0" lang="en-GB" sz="1800" b="0" i="0" u="none" strike="noStrike" kern="1200" cap="none" spc="0" normalizeH="0" baseline="0" noProof="0" dirty="0" err="1">
                <a:ln>
                  <a:noFill/>
                </a:ln>
                <a:solidFill>
                  <a:srgbClr val="000000"/>
                </a:solidFill>
                <a:effectLst/>
                <a:uLnTx/>
                <a:uFillTx/>
                <a:latin typeface="Corbel" panose="020B0503020204020204"/>
                <a:ea typeface="+mn-ea"/>
                <a:cs typeface="+mn-cs"/>
              </a:rPr>
              <a:t>locuming</a:t>
            </a: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en-GB" sz="1800" b="0" i="0" u="none" strike="noStrike" kern="1200" cap="none" spc="0" normalizeH="0" baseline="0" noProof="0" dirty="0" err="1">
                <a:ln>
                  <a:noFill/>
                </a:ln>
                <a:solidFill>
                  <a:srgbClr val="000000"/>
                </a:solidFill>
                <a:effectLst/>
                <a:uLnTx/>
                <a:uFillTx/>
                <a:latin typeface="Corbel" panose="020B0503020204020204"/>
                <a:ea typeface="+mn-ea"/>
                <a:cs typeface="+mn-cs"/>
              </a:rPr>
              <a:t>LocumZone</a:t>
            </a: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a:t>
            </a:r>
          </a:p>
        </p:txBody>
      </p:sp>
    </p:spTree>
    <p:extLst>
      <p:ext uri="{BB962C8B-B14F-4D97-AF65-F5344CB8AC3E}">
        <p14:creationId xmlns:p14="http://schemas.microsoft.com/office/powerpoint/2010/main" val="3334080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7785B-E6FF-3045-6D02-EE919FBC1B43}"/>
              </a:ext>
            </a:extLst>
          </p:cNvPr>
          <p:cNvSpPr>
            <a:spLocks noGrp="1"/>
          </p:cNvSpPr>
          <p:nvPr>
            <p:ph type="title"/>
          </p:nvPr>
        </p:nvSpPr>
        <p:spPr>
          <a:xfrm>
            <a:off x="252919" y="1123837"/>
            <a:ext cx="2947482" cy="4601183"/>
          </a:xfrm>
        </p:spPr>
        <p:txBody>
          <a:bodyPr>
            <a:normAutofit/>
          </a:bodyPr>
          <a:lstStyle/>
          <a:p>
            <a:r>
              <a:rPr lang="en-GB"/>
              <a:t>GPhC exam tips</a:t>
            </a:r>
          </a:p>
        </p:txBody>
      </p:sp>
      <p:graphicFrame>
        <p:nvGraphicFramePr>
          <p:cNvPr id="24" name="Content Placeholder 2">
            <a:extLst>
              <a:ext uri="{FF2B5EF4-FFF2-40B4-BE49-F238E27FC236}">
                <a16:creationId xmlns:a16="http://schemas.microsoft.com/office/drawing/2014/main" id="{38FB835E-5510-CC7D-377A-0044C7E1F5A2}"/>
              </a:ext>
            </a:extLst>
          </p:cNvPr>
          <p:cNvGraphicFramePr>
            <a:graphicFrameLocks noGrp="1"/>
          </p:cNvGraphicFramePr>
          <p:nvPr>
            <p:ph idx="1"/>
          </p:nvPr>
        </p:nvGraphicFramePr>
        <p:xfrm>
          <a:off x="3759896" y="885459"/>
          <a:ext cx="7728267" cy="5087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57417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72793-6BB1-2B2D-0881-0B48A88C15A2}"/>
              </a:ext>
            </a:extLst>
          </p:cNvPr>
          <p:cNvSpPr>
            <a:spLocks noGrp="1"/>
          </p:cNvSpPr>
          <p:nvPr>
            <p:ph type="title"/>
          </p:nvPr>
        </p:nvSpPr>
        <p:spPr/>
        <p:txBody>
          <a:bodyPr/>
          <a:lstStyle/>
          <a:p>
            <a:r>
              <a:rPr lang="en-GB" dirty="0"/>
              <a:t>GPhC exam tips</a:t>
            </a:r>
          </a:p>
        </p:txBody>
      </p:sp>
      <p:sp>
        <p:nvSpPr>
          <p:cNvPr id="12" name="Text Placeholder 11">
            <a:extLst>
              <a:ext uri="{FF2B5EF4-FFF2-40B4-BE49-F238E27FC236}">
                <a16:creationId xmlns:a16="http://schemas.microsoft.com/office/drawing/2014/main" id="{52326094-4018-AC49-F797-27CC53D048E3}"/>
              </a:ext>
            </a:extLst>
          </p:cNvPr>
          <p:cNvSpPr>
            <a:spLocks noGrp="1"/>
          </p:cNvSpPr>
          <p:nvPr>
            <p:ph type="body" idx="1"/>
          </p:nvPr>
        </p:nvSpPr>
        <p:spPr/>
        <p:txBody>
          <a:bodyPr>
            <a:normAutofit/>
          </a:bodyPr>
          <a:lstStyle/>
          <a:p>
            <a:r>
              <a:rPr lang="en-GB" sz="2400" dirty="0"/>
              <a:t>Resources</a:t>
            </a:r>
          </a:p>
        </p:txBody>
      </p:sp>
      <p:sp>
        <p:nvSpPr>
          <p:cNvPr id="3" name="Content Placeholder 2">
            <a:extLst>
              <a:ext uri="{FF2B5EF4-FFF2-40B4-BE49-F238E27FC236}">
                <a16:creationId xmlns:a16="http://schemas.microsoft.com/office/drawing/2014/main" id="{5E0C3461-B86A-4629-BA69-59E76977F597}"/>
              </a:ext>
            </a:extLst>
          </p:cNvPr>
          <p:cNvSpPr>
            <a:spLocks noGrp="1"/>
          </p:cNvSpPr>
          <p:nvPr>
            <p:ph sz="half" idx="2"/>
          </p:nvPr>
        </p:nvSpPr>
        <p:spPr>
          <a:xfrm>
            <a:off x="3867912" y="1930936"/>
            <a:ext cx="3474720" cy="3533693"/>
          </a:xfrm>
        </p:spPr>
        <p:txBody>
          <a:bodyPr>
            <a:normAutofit/>
          </a:bodyPr>
          <a:lstStyle/>
          <a:p>
            <a:r>
              <a:rPr lang="en-GB" dirty="0"/>
              <a:t>Free: NICE CKS, NICE guidance, NICPLD/Moodle</a:t>
            </a:r>
          </a:p>
          <a:p>
            <a:r>
              <a:rPr lang="en-GB" dirty="0"/>
              <a:t>Courses: </a:t>
            </a:r>
            <a:r>
              <a:rPr lang="en-GB" dirty="0" err="1"/>
              <a:t>RevisePharma</a:t>
            </a:r>
            <a:r>
              <a:rPr lang="en-GB" dirty="0"/>
              <a:t>, </a:t>
            </a:r>
            <a:r>
              <a:rPr lang="en-GB" dirty="0" err="1"/>
              <a:t>MicroPharm</a:t>
            </a:r>
            <a:r>
              <a:rPr lang="en-GB" dirty="0"/>
              <a:t> and others (Free tasters available)</a:t>
            </a:r>
          </a:p>
          <a:p>
            <a:r>
              <a:rPr lang="en-GB" dirty="0"/>
              <a:t>Social media: Daily flashcards and explanations</a:t>
            </a:r>
          </a:p>
        </p:txBody>
      </p:sp>
      <p:sp>
        <p:nvSpPr>
          <p:cNvPr id="13" name="Text Placeholder 12">
            <a:extLst>
              <a:ext uri="{FF2B5EF4-FFF2-40B4-BE49-F238E27FC236}">
                <a16:creationId xmlns:a16="http://schemas.microsoft.com/office/drawing/2014/main" id="{805E9CB8-9CDE-30B1-2614-92D2B8C93427}"/>
              </a:ext>
            </a:extLst>
          </p:cNvPr>
          <p:cNvSpPr>
            <a:spLocks noGrp="1"/>
          </p:cNvSpPr>
          <p:nvPr>
            <p:ph type="body" sz="quarter" idx="3"/>
          </p:nvPr>
        </p:nvSpPr>
        <p:spPr/>
        <p:txBody>
          <a:bodyPr>
            <a:normAutofit/>
          </a:bodyPr>
          <a:lstStyle/>
          <a:p>
            <a:r>
              <a:rPr lang="en-GB" sz="2400" dirty="0"/>
              <a:t>Results</a:t>
            </a:r>
          </a:p>
        </p:txBody>
      </p:sp>
      <p:sp>
        <p:nvSpPr>
          <p:cNvPr id="5" name="Content Placeholder 4">
            <a:extLst>
              <a:ext uri="{FF2B5EF4-FFF2-40B4-BE49-F238E27FC236}">
                <a16:creationId xmlns:a16="http://schemas.microsoft.com/office/drawing/2014/main" id="{428C1627-99C3-AFE9-512E-226FBBAF52F0}"/>
              </a:ext>
            </a:extLst>
          </p:cNvPr>
          <p:cNvSpPr>
            <a:spLocks noGrp="1"/>
          </p:cNvSpPr>
          <p:nvPr>
            <p:ph sz="quarter" idx="4"/>
          </p:nvPr>
        </p:nvSpPr>
        <p:spPr/>
        <p:txBody>
          <a:bodyPr/>
          <a:lstStyle/>
          <a:p>
            <a:pPr marL="342900" indent="-342900">
              <a:buFont typeface="Arial" panose="020B0604020202020204" pitchFamily="34" charset="0"/>
              <a:buChar char="•"/>
            </a:pPr>
            <a:r>
              <a:rPr lang="en-GB" dirty="0"/>
              <a:t>Try not to panic after the exam, you’ve likely done a lot better than you think!</a:t>
            </a:r>
          </a:p>
          <a:p>
            <a:pPr marL="342900" indent="-342900">
              <a:buFont typeface="Arial" panose="020B0604020202020204" pitchFamily="34" charset="0"/>
              <a:buChar char="•"/>
            </a:pPr>
            <a:r>
              <a:rPr lang="en-GB" dirty="0"/>
              <a:t>Results usually in mid-late July</a:t>
            </a:r>
          </a:p>
          <a:p>
            <a:pPr marL="342900" indent="-342900">
              <a:buFont typeface="Arial" panose="020B0604020202020204" pitchFamily="34" charset="0"/>
              <a:buChar char="•"/>
            </a:pPr>
            <a:r>
              <a:rPr lang="en-GB" dirty="0"/>
              <a:t>Repeat exam in November, plenty of support available including Pharmacist Support and PASS.</a:t>
            </a:r>
          </a:p>
          <a:p>
            <a:endParaRPr lang="en-GB" dirty="0"/>
          </a:p>
        </p:txBody>
      </p:sp>
    </p:spTree>
    <p:extLst>
      <p:ext uri="{BB962C8B-B14F-4D97-AF65-F5344CB8AC3E}">
        <p14:creationId xmlns:p14="http://schemas.microsoft.com/office/powerpoint/2010/main" val="25625092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27CBB-F43E-A6D4-DF75-004F55188046}"/>
              </a:ext>
            </a:extLst>
          </p:cNvPr>
          <p:cNvSpPr>
            <a:spLocks noGrp="1"/>
          </p:cNvSpPr>
          <p:nvPr>
            <p:ph type="title"/>
          </p:nvPr>
        </p:nvSpPr>
        <p:spPr/>
        <p:txBody>
          <a:bodyPr/>
          <a:lstStyle/>
          <a:p>
            <a:r>
              <a:rPr lang="en-GB" dirty="0"/>
              <a:t>Community to hospital transition</a:t>
            </a:r>
          </a:p>
        </p:txBody>
      </p:sp>
      <p:graphicFrame>
        <p:nvGraphicFramePr>
          <p:cNvPr id="5" name="Content Placeholder 2">
            <a:extLst>
              <a:ext uri="{FF2B5EF4-FFF2-40B4-BE49-F238E27FC236}">
                <a16:creationId xmlns:a16="http://schemas.microsoft.com/office/drawing/2014/main" id="{5ABD6713-F03F-521F-5944-4D25253D432D}"/>
              </a:ext>
            </a:extLst>
          </p:cNvPr>
          <p:cNvGraphicFramePr>
            <a:graphicFrameLocks noGrp="1"/>
          </p:cNvGraphicFramePr>
          <p:nvPr>
            <p:ph idx="1"/>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2885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AD8036-96D8-496C-8006-37ACA5AD86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0" name="Rectangle 9">
            <a:extLst>
              <a:ext uri="{FF2B5EF4-FFF2-40B4-BE49-F238E27FC236}">
                <a16:creationId xmlns:a16="http://schemas.microsoft.com/office/drawing/2014/main" id="{24A4CBA9-3463-4C65-BF46-6B6C50E7F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42856" y="757325"/>
            <a:ext cx="3549144" cy="53293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D6D461BD-E2BE-4ED7-75B6-EEF6E0772191}"/>
              </a:ext>
            </a:extLst>
          </p:cNvPr>
          <p:cNvSpPr>
            <a:spLocks noGrp="1"/>
          </p:cNvSpPr>
          <p:nvPr>
            <p:ph type="title"/>
          </p:nvPr>
        </p:nvSpPr>
        <p:spPr>
          <a:xfrm>
            <a:off x="8895775" y="1123837"/>
            <a:ext cx="2947482" cy="4601183"/>
          </a:xfrm>
        </p:spPr>
        <p:txBody>
          <a:bodyPr>
            <a:normAutofit/>
          </a:bodyPr>
          <a:lstStyle/>
          <a:p>
            <a:r>
              <a:rPr lang="en-GB" dirty="0"/>
              <a:t>Community to hospital transition: Tips</a:t>
            </a:r>
          </a:p>
        </p:txBody>
      </p:sp>
      <p:sp>
        <p:nvSpPr>
          <p:cNvPr id="11" name="Rectangle 10">
            <a:extLst>
              <a:ext uri="{FF2B5EF4-FFF2-40B4-BE49-F238E27FC236}">
                <a16:creationId xmlns:a16="http://schemas.microsoft.com/office/drawing/2014/main" id="{2DCEED6C-D39C-40AA-B89E-52C3FA5A7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graphicFrame>
        <p:nvGraphicFramePr>
          <p:cNvPr id="7" name="Content Placeholder 2">
            <a:extLst>
              <a:ext uri="{FF2B5EF4-FFF2-40B4-BE49-F238E27FC236}">
                <a16:creationId xmlns:a16="http://schemas.microsoft.com/office/drawing/2014/main" id="{A0C54686-2F3F-10B5-CC11-BE54A7432DA7}"/>
              </a:ext>
            </a:extLst>
          </p:cNvPr>
          <p:cNvGraphicFramePr>
            <a:graphicFrameLocks noGrp="1"/>
          </p:cNvGraphicFramePr>
          <p:nvPr>
            <p:ph idx="1"/>
          </p:nvPr>
        </p:nvGraphicFramePr>
        <p:xfrm>
          <a:off x="866647" y="933854"/>
          <a:ext cx="7293610" cy="5041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0225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314E34-4AD2-9088-F791-0477FECA7934}"/>
              </a:ext>
            </a:extLst>
          </p:cNvPr>
          <p:cNvSpPr>
            <a:spLocks noGrp="1"/>
          </p:cNvSpPr>
          <p:nvPr>
            <p:ph type="title"/>
          </p:nvPr>
        </p:nvSpPr>
        <p:spPr>
          <a:xfrm>
            <a:off x="252919" y="1123837"/>
            <a:ext cx="2947482" cy="4601183"/>
          </a:xfrm>
        </p:spPr>
        <p:txBody>
          <a:bodyPr>
            <a:normAutofit/>
          </a:bodyPr>
          <a:lstStyle/>
          <a:p>
            <a:r>
              <a:rPr lang="en-GB" dirty="0"/>
              <a:t>Looking after yourself</a:t>
            </a:r>
          </a:p>
        </p:txBody>
      </p:sp>
      <p:graphicFrame>
        <p:nvGraphicFramePr>
          <p:cNvPr id="7" name="Content Placeholder 4">
            <a:extLst>
              <a:ext uri="{FF2B5EF4-FFF2-40B4-BE49-F238E27FC236}">
                <a16:creationId xmlns:a16="http://schemas.microsoft.com/office/drawing/2014/main" id="{B48C56BA-AC2D-7EF0-06FF-0806C665CAD9}"/>
              </a:ext>
            </a:extLst>
          </p:cNvPr>
          <p:cNvGraphicFramePr>
            <a:graphicFrameLocks noGrp="1"/>
          </p:cNvGraphicFramePr>
          <p:nvPr>
            <p:ph idx="1"/>
          </p:nvPr>
        </p:nvGraphicFramePr>
        <p:xfrm>
          <a:off x="3759896" y="885459"/>
          <a:ext cx="7728267" cy="5087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01304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DC5A77-10C9-4ECF-B7EB-8D917F36A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0" name="Rectangle 9">
            <a:extLst>
              <a:ext uri="{FF2B5EF4-FFF2-40B4-BE49-F238E27FC236}">
                <a16:creationId xmlns:a16="http://schemas.microsoft.com/office/drawing/2014/main" id="{2FFE28B5-FB16-49A9-B851-3C35FAC0C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86341CC5-7AEE-6D90-203B-0F4EEE531F92}"/>
              </a:ext>
            </a:extLst>
          </p:cNvPr>
          <p:cNvSpPr>
            <a:spLocks noGrp="1"/>
          </p:cNvSpPr>
          <p:nvPr>
            <p:ph type="title"/>
          </p:nvPr>
        </p:nvSpPr>
        <p:spPr>
          <a:xfrm>
            <a:off x="1286023" y="1084029"/>
            <a:ext cx="8983489" cy="1000978"/>
          </a:xfrm>
        </p:spPr>
        <p:txBody>
          <a:bodyPr>
            <a:normAutofit/>
          </a:bodyPr>
          <a:lstStyle/>
          <a:p>
            <a:r>
              <a:rPr lang="en-GB" dirty="0"/>
              <a:t>Thank you for listening and good luck!!</a:t>
            </a:r>
          </a:p>
        </p:txBody>
      </p:sp>
      <p:sp>
        <p:nvSpPr>
          <p:cNvPr id="12" name="Rectangle 11">
            <a:extLst>
              <a:ext uri="{FF2B5EF4-FFF2-40B4-BE49-F238E27FC236}">
                <a16:creationId xmlns:a16="http://schemas.microsoft.com/office/drawing/2014/main" id="{01014442-855A-4E0F-8D09-C314661A4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4" name="Rectangle 13">
            <a:extLst>
              <a:ext uri="{FF2B5EF4-FFF2-40B4-BE49-F238E27FC236}">
                <a16:creationId xmlns:a16="http://schemas.microsoft.com/office/drawing/2014/main" id="{9B1ABF09-86CF-414E-88A5-2B84CC723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6" name="Rectangle 15">
            <a:extLst>
              <a:ext uri="{FF2B5EF4-FFF2-40B4-BE49-F238E27FC236}">
                <a16:creationId xmlns:a16="http://schemas.microsoft.com/office/drawing/2014/main" id="{3FE91770-CDBB-4D24-94E5-AD484F36C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3" name="Content Placeholder 2">
            <a:extLst>
              <a:ext uri="{FF2B5EF4-FFF2-40B4-BE49-F238E27FC236}">
                <a16:creationId xmlns:a16="http://schemas.microsoft.com/office/drawing/2014/main" id="{E3CBAB0A-1018-018B-AEF4-6797A4E84EA2}"/>
              </a:ext>
            </a:extLst>
          </p:cNvPr>
          <p:cNvSpPr>
            <a:spLocks noGrp="1"/>
          </p:cNvSpPr>
          <p:nvPr>
            <p:ph idx="1"/>
          </p:nvPr>
        </p:nvSpPr>
        <p:spPr>
          <a:xfrm>
            <a:off x="1592842" y="2171547"/>
            <a:ext cx="8983489" cy="1746503"/>
          </a:xfrm>
        </p:spPr>
        <p:txBody>
          <a:bodyPr>
            <a:normAutofit/>
          </a:bodyPr>
          <a:lstStyle/>
          <a:p>
            <a:r>
              <a:rPr lang="en-GB" dirty="0">
                <a:solidFill>
                  <a:schemeClr val="tx1"/>
                </a:solidFill>
              </a:rPr>
              <a:t>If anyone has any questions, please get in touch, we are more than happy to help! </a:t>
            </a:r>
          </a:p>
        </p:txBody>
      </p:sp>
      <p:sp>
        <p:nvSpPr>
          <p:cNvPr id="4" name="TextBox 3">
            <a:extLst>
              <a:ext uri="{FF2B5EF4-FFF2-40B4-BE49-F238E27FC236}">
                <a16:creationId xmlns:a16="http://schemas.microsoft.com/office/drawing/2014/main" id="{F460A4FB-F658-3CA6-AD43-96B0F235DDCD}"/>
              </a:ext>
            </a:extLst>
          </p:cNvPr>
          <p:cNvSpPr txBox="1"/>
          <p:nvPr/>
        </p:nvSpPr>
        <p:spPr>
          <a:xfrm>
            <a:off x="1820837" y="3503919"/>
            <a:ext cx="9786385" cy="2126864"/>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rPr>
              <a:t>Emails</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Beth – </a:t>
            </a: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hlinkClick r:id="rId3">
                  <a:extLst>
                    <a:ext uri="{A12FA001-AC4F-418D-AE19-62706E023703}">
                      <ahyp:hlinkClr xmlns:ahyp="http://schemas.microsoft.com/office/drawing/2018/hyperlinkcolor" val="tx"/>
                    </a:ext>
                  </a:extLst>
                </a:hlinkClick>
              </a:rPr>
              <a:t>bethmcilrath@hotmail.com</a:t>
            </a:r>
            <a:endPar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Jacob – </a:t>
            </a: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hlinkClick r:id="rId4">
                  <a:extLst>
                    <a:ext uri="{A12FA001-AC4F-418D-AE19-62706E023703}">
                      <ahyp:hlinkClr xmlns:ahyp="http://schemas.microsoft.com/office/drawing/2018/hyperlinkcolor" val="tx"/>
                    </a:ext>
                  </a:extLst>
                </a:hlinkClick>
              </a:rPr>
              <a:t>jmizzi1382@gmail.com</a:t>
            </a: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 </a:t>
            </a:r>
          </a:p>
        </p:txBody>
      </p:sp>
      <p:pic>
        <p:nvPicPr>
          <p:cNvPr id="1026" name="Picture 2" descr="140+ You Got This Stock Illustrations, Royalty-Free Vector Graphics &amp; Clip  Art - iStock">
            <a:extLst>
              <a:ext uri="{FF2B5EF4-FFF2-40B4-BE49-F238E27FC236}">
                <a16:creationId xmlns:a16="http://schemas.microsoft.com/office/drawing/2014/main" id="{E799C5FF-DA51-1C09-6CF8-6B9FFF6B4EA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592" b="10644"/>
          <a:stretch/>
        </p:blipFill>
        <p:spPr bwMode="auto">
          <a:xfrm>
            <a:off x="8871019" y="-306"/>
            <a:ext cx="3424632" cy="2526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873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D4E6C-8839-4328-8BE2-46B7BF616514}"/>
              </a:ext>
            </a:extLst>
          </p:cNvPr>
          <p:cNvSpPr>
            <a:spLocks noGrp="1"/>
          </p:cNvSpPr>
          <p:nvPr>
            <p:ph type="title"/>
          </p:nvPr>
        </p:nvSpPr>
        <p:spPr>
          <a:xfrm>
            <a:off x="677334" y="1109662"/>
            <a:ext cx="8276166" cy="2319337"/>
          </a:xfrm>
        </p:spPr>
        <p:txBody>
          <a:bodyPr>
            <a:normAutofit/>
          </a:bodyPr>
          <a:lstStyle/>
          <a:p>
            <a:r>
              <a:rPr lang="en-GB" dirty="0"/>
              <a:t>Pharmaceutical Bodies And Healthcare Regulatory Organisations</a:t>
            </a:r>
            <a:br>
              <a:rPr lang="en-GB" dirty="0"/>
            </a:br>
            <a:r>
              <a:rPr lang="en-GB" dirty="0"/>
              <a:t>in Northern Ireland</a:t>
            </a:r>
          </a:p>
        </p:txBody>
      </p:sp>
      <p:pic>
        <p:nvPicPr>
          <p:cNvPr id="4" name="Picture 3">
            <a:extLst>
              <a:ext uri="{FF2B5EF4-FFF2-40B4-BE49-F238E27FC236}">
                <a16:creationId xmlns:a16="http://schemas.microsoft.com/office/drawing/2014/main" id="{2DBD87C9-EF1B-433D-98A9-1AD1A06201E6}"/>
              </a:ext>
            </a:extLst>
          </p:cNvPr>
          <p:cNvPicPr>
            <a:picLocks noChangeAspect="1"/>
          </p:cNvPicPr>
          <p:nvPr/>
        </p:nvPicPr>
        <p:blipFill>
          <a:blip r:embed="rId3"/>
          <a:stretch>
            <a:fillRect/>
          </a:stretch>
        </p:blipFill>
        <p:spPr>
          <a:xfrm>
            <a:off x="3580255" y="3807710"/>
            <a:ext cx="2515745" cy="2515745"/>
          </a:xfrm>
          <a:prstGeom prst="rect">
            <a:avLst/>
          </a:prstGeom>
        </p:spPr>
      </p:pic>
    </p:spTree>
    <p:extLst>
      <p:ext uri="{BB962C8B-B14F-4D97-AF65-F5344CB8AC3E}">
        <p14:creationId xmlns:p14="http://schemas.microsoft.com/office/powerpoint/2010/main" val="38705477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8946" y="4851008"/>
            <a:ext cx="2752725" cy="1666875"/>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8946" y="1849654"/>
            <a:ext cx="2087764" cy="262929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8674" y="418622"/>
            <a:ext cx="2381250" cy="99060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 y="402833"/>
            <a:ext cx="3581400" cy="127635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1191" y="4083952"/>
            <a:ext cx="4067175" cy="1123950"/>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36467" y="1848458"/>
            <a:ext cx="3476625" cy="1314450"/>
          </a:xfrm>
          <a:prstGeom prst="rect">
            <a:avLst/>
          </a:prstGeom>
        </p:spPr>
      </p:pic>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4400" y="2140949"/>
            <a:ext cx="3381375" cy="1352550"/>
          </a:xfrm>
          <a:prstGeom prst="rect">
            <a:avLst/>
          </a:prstGeom>
        </p:spPr>
      </p:pic>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4024" y="3992580"/>
            <a:ext cx="3850255" cy="960420"/>
          </a:xfrm>
          <a:prstGeom prst="rect">
            <a:avLst/>
          </a:prstGeom>
        </p:spPr>
      </p:pic>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46030" y="157076"/>
            <a:ext cx="2857500" cy="1428750"/>
          </a:xfrm>
          <a:prstGeom prst="rect">
            <a:avLst/>
          </a:prstGeom>
        </p:spPr>
      </p:pic>
      <p:pic>
        <p:nvPicPr>
          <p:cNvPr id="13" name="Picture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52500" y="5136758"/>
            <a:ext cx="2857500" cy="1600200"/>
          </a:xfrm>
          <a:prstGeom prst="rect">
            <a:avLst/>
          </a:prstGeom>
        </p:spPr>
      </p:pic>
      <p:pic>
        <p:nvPicPr>
          <p:cNvPr id="14" name="Picture 1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36467" y="5393933"/>
            <a:ext cx="3409950" cy="1343025"/>
          </a:xfrm>
          <a:prstGeom prst="rect">
            <a:avLst/>
          </a:prstGeom>
        </p:spPr>
      </p:pic>
    </p:spTree>
    <p:extLst>
      <p:ext uri="{BB962C8B-B14F-4D97-AF65-F5344CB8AC3E}">
        <p14:creationId xmlns:p14="http://schemas.microsoft.com/office/powerpoint/2010/main" val="3865388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6" descr="N:\Sub-committees 2013\Member Services\RMUR Training\Service Delivery Training\MURs _ 04, 06 &amp; 24 June 2013\photos cookstown\DSCF1163.JPG"/>
          <p:cNvPicPr>
            <a:picLocks noChangeAspect="1" noChangeArrowheads="1"/>
          </p:cNvPicPr>
          <p:nvPr/>
        </p:nvPicPr>
        <p:blipFill>
          <a:blip r:embed="rId3" cstate="print">
            <a:extLst>
              <a:ext uri="{28A0092B-C50C-407E-A947-70E740481C1C}">
                <a14:useLocalDpi xmlns:a14="http://schemas.microsoft.com/office/drawing/2010/main" val="0"/>
              </a:ext>
            </a:extLst>
          </a:blip>
          <a:srcRect t="16425" r="5109"/>
          <a:stretch>
            <a:fillRect/>
          </a:stretch>
        </p:blipFill>
        <p:spPr bwMode="auto">
          <a:xfrm rot="954138">
            <a:off x="7834064" y="868722"/>
            <a:ext cx="2963049" cy="1955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1524000" y="1"/>
            <a:ext cx="9144000" cy="620713"/>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000" b="1">
                <a:solidFill>
                  <a:srgbClr val="004C98"/>
                </a:solidFill>
                <a:latin typeface="+mj-lt"/>
                <a:ea typeface="+mj-ea"/>
                <a:cs typeface="+mj-cs"/>
              </a:defRPr>
            </a:lvl1pPr>
            <a:lvl2pPr algn="ctr" rtl="0" eaLnBrk="0" fontAlgn="base" hangingPunct="0">
              <a:spcBef>
                <a:spcPct val="0"/>
              </a:spcBef>
              <a:spcAft>
                <a:spcPct val="0"/>
              </a:spcAft>
              <a:defRPr sz="4000" b="1">
                <a:solidFill>
                  <a:srgbClr val="004C98"/>
                </a:solidFill>
                <a:latin typeface="Arial" charset="0"/>
              </a:defRPr>
            </a:lvl2pPr>
            <a:lvl3pPr algn="ctr" rtl="0" eaLnBrk="0" fontAlgn="base" hangingPunct="0">
              <a:spcBef>
                <a:spcPct val="0"/>
              </a:spcBef>
              <a:spcAft>
                <a:spcPct val="0"/>
              </a:spcAft>
              <a:defRPr sz="4000" b="1">
                <a:solidFill>
                  <a:srgbClr val="004C98"/>
                </a:solidFill>
                <a:latin typeface="Arial" charset="0"/>
              </a:defRPr>
            </a:lvl3pPr>
            <a:lvl4pPr algn="ctr" rtl="0" eaLnBrk="0" fontAlgn="base" hangingPunct="0">
              <a:spcBef>
                <a:spcPct val="0"/>
              </a:spcBef>
              <a:spcAft>
                <a:spcPct val="0"/>
              </a:spcAft>
              <a:defRPr sz="4000" b="1">
                <a:solidFill>
                  <a:srgbClr val="004C98"/>
                </a:solidFill>
                <a:latin typeface="Arial" charset="0"/>
              </a:defRPr>
            </a:lvl4pPr>
            <a:lvl5pPr algn="ctr" rtl="0" eaLnBrk="0" fontAlgn="base" hangingPunct="0">
              <a:spcBef>
                <a:spcPct val="0"/>
              </a:spcBef>
              <a:spcAft>
                <a:spcPct val="0"/>
              </a:spcAft>
              <a:defRPr sz="4000" b="1">
                <a:solidFill>
                  <a:srgbClr val="004C98"/>
                </a:solidFill>
                <a:latin typeface="Arial" charset="0"/>
              </a:defRPr>
            </a:lvl5pPr>
            <a:lvl6pPr marL="457200" algn="ctr" rtl="0" eaLnBrk="0" fontAlgn="base" hangingPunct="0">
              <a:spcBef>
                <a:spcPct val="0"/>
              </a:spcBef>
              <a:spcAft>
                <a:spcPct val="0"/>
              </a:spcAft>
              <a:defRPr sz="4000" b="1">
                <a:solidFill>
                  <a:srgbClr val="004C98"/>
                </a:solidFill>
                <a:latin typeface="Arial" charset="0"/>
              </a:defRPr>
            </a:lvl6pPr>
            <a:lvl7pPr marL="914400" algn="ctr" rtl="0" eaLnBrk="0" fontAlgn="base" hangingPunct="0">
              <a:spcBef>
                <a:spcPct val="0"/>
              </a:spcBef>
              <a:spcAft>
                <a:spcPct val="0"/>
              </a:spcAft>
              <a:defRPr sz="4000" b="1">
                <a:solidFill>
                  <a:srgbClr val="004C98"/>
                </a:solidFill>
                <a:latin typeface="Arial" charset="0"/>
              </a:defRPr>
            </a:lvl7pPr>
            <a:lvl8pPr marL="1371600" algn="ctr" rtl="0" eaLnBrk="0" fontAlgn="base" hangingPunct="0">
              <a:spcBef>
                <a:spcPct val="0"/>
              </a:spcBef>
              <a:spcAft>
                <a:spcPct val="0"/>
              </a:spcAft>
              <a:defRPr sz="4000" b="1">
                <a:solidFill>
                  <a:srgbClr val="004C98"/>
                </a:solidFill>
                <a:latin typeface="Arial" charset="0"/>
              </a:defRPr>
            </a:lvl8pPr>
            <a:lvl9pPr marL="1828800" algn="ctr" rtl="0" eaLnBrk="0" fontAlgn="base" hangingPunct="0">
              <a:spcBef>
                <a:spcPct val="0"/>
              </a:spcBef>
              <a:spcAft>
                <a:spcPct val="0"/>
              </a:spcAft>
              <a:defRPr sz="4000" b="1">
                <a:solidFill>
                  <a:srgbClr val="004C98"/>
                </a:solidFill>
                <a:latin typeface="Arial" charset="0"/>
              </a:defRPr>
            </a:lvl9pPr>
          </a:lstStyle>
          <a:p>
            <a:pPr>
              <a:lnSpc>
                <a:spcPct val="130000"/>
              </a:lnSpc>
              <a:defRPr/>
            </a:pPr>
            <a:r>
              <a:rPr lang="en-GB" altLang="en-US" sz="3200" kern="0" dirty="0"/>
              <a:t>What does UCA do?</a:t>
            </a:r>
            <a:endParaRPr lang="en-GB" altLang="en-US" kern="0" dirty="0"/>
          </a:p>
        </p:txBody>
      </p:sp>
      <p:pic>
        <p:nvPicPr>
          <p:cNvPr id="14343" name="Picture 5" descr="http://www.sane.org.uk/uploads/signpost.jpg"/>
          <p:cNvPicPr>
            <a:picLocks noChangeAspect="1" noChangeArrowheads="1"/>
          </p:cNvPicPr>
          <p:nvPr/>
        </p:nvPicPr>
        <p:blipFill>
          <a:blip r:embed="rId4">
            <a:extLst>
              <a:ext uri="{28A0092B-C50C-407E-A947-70E740481C1C}">
                <a14:useLocalDpi xmlns:a14="http://schemas.microsoft.com/office/drawing/2010/main" val="0"/>
              </a:ext>
            </a:extLst>
          </a:blip>
          <a:srcRect l="7996" r="19089"/>
          <a:stretch>
            <a:fillRect/>
          </a:stretch>
        </p:blipFill>
        <p:spPr bwMode="auto">
          <a:xfrm rot="-570377">
            <a:off x="1699001" y="809290"/>
            <a:ext cx="2562404" cy="2332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2" descr="http://www.psni.org.uk/wp-content/uploads/2012/12/CPD-Pic-3-2.jpg"/>
          <p:cNvPicPr>
            <a:picLocks noChangeAspect="1" noChangeArrowheads="1"/>
          </p:cNvPicPr>
          <p:nvPr/>
        </p:nvPicPr>
        <p:blipFill>
          <a:blip r:embed="rId5">
            <a:extLst>
              <a:ext uri="{28A0092B-C50C-407E-A947-70E740481C1C}">
                <a14:useLocalDpi xmlns:a14="http://schemas.microsoft.com/office/drawing/2010/main" val="0"/>
              </a:ext>
            </a:extLst>
          </a:blip>
          <a:srcRect l="20714" r="20357"/>
          <a:stretch>
            <a:fillRect/>
          </a:stretch>
        </p:blipFill>
        <p:spPr bwMode="auto">
          <a:xfrm rot="931224">
            <a:off x="9018825" y="996981"/>
            <a:ext cx="1216830" cy="121069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6" descr="Image result for facebook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9812" y="3337159"/>
            <a:ext cx="1927428" cy="1927428"/>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p:cNvSpPr txBox="1">
            <a:spLocks/>
          </p:cNvSpPr>
          <p:nvPr/>
        </p:nvSpPr>
        <p:spPr>
          <a:xfrm>
            <a:off x="4624611" y="6082721"/>
            <a:ext cx="2942778" cy="63454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1600" dirty="0">
                <a:solidFill>
                  <a:schemeClr val="tx1"/>
                </a:solidFill>
              </a:rPr>
              <a:t>www.ucani.co.uk</a:t>
            </a:r>
            <a:endParaRPr lang="en-GB" sz="1600" b="1" dirty="0">
              <a:solidFill>
                <a:schemeClr val="tx1"/>
              </a:solidFill>
              <a:latin typeface="Arial Narrow" panose="020B0606020202030204" pitchFamily="34" charset="0"/>
            </a:endParaRPr>
          </a:p>
        </p:txBody>
      </p:sp>
      <p:pic>
        <p:nvPicPr>
          <p:cNvPr id="5" name="Picture 4">
            <a:extLst>
              <a:ext uri="{FF2B5EF4-FFF2-40B4-BE49-F238E27FC236}">
                <a16:creationId xmlns:a16="http://schemas.microsoft.com/office/drawing/2014/main" id="{DD411FC9-F291-65E9-3596-6852165D3858}"/>
              </a:ext>
            </a:extLst>
          </p:cNvPr>
          <p:cNvPicPr>
            <a:picLocks noChangeAspect="1"/>
          </p:cNvPicPr>
          <p:nvPr/>
        </p:nvPicPr>
        <p:blipFill>
          <a:blip r:embed="rId7"/>
          <a:stretch>
            <a:fillRect/>
          </a:stretch>
        </p:blipFill>
        <p:spPr>
          <a:xfrm>
            <a:off x="3899319" y="4970506"/>
            <a:ext cx="3705038" cy="1235013"/>
          </a:xfrm>
          <a:prstGeom prst="rect">
            <a:avLst/>
          </a:prstGeom>
        </p:spPr>
      </p:pic>
      <p:pic>
        <p:nvPicPr>
          <p:cNvPr id="3" name="Picture 2">
            <a:extLst>
              <a:ext uri="{FF2B5EF4-FFF2-40B4-BE49-F238E27FC236}">
                <a16:creationId xmlns:a16="http://schemas.microsoft.com/office/drawing/2014/main" id="{93A8190E-C753-E990-812E-40F35E5213FD}"/>
              </a:ext>
            </a:extLst>
          </p:cNvPr>
          <p:cNvPicPr>
            <a:picLocks noChangeAspect="1"/>
          </p:cNvPicPr>
          <p:nvPr/>
        </p:nvPicPr>
        <p:blipFill>
          <a:blip r:embed="rId8"/>
          <a:stretch>
            <a:fillRect/>
          </a:stretch>
        </p:blipFill>
        <p:spPr>
          <a:xfrm>
            <a:off x="4576968" y="1077239"/>
            <a:ext cx="2349740" cy="3337159"/>
          </a:xfrm>
          <a:prstGeom prst="rect">
            <a:avLst/>
          </a:prstGeom>
        </p:spPr>
      </p:pic>
      <p:pic>
        <p:nvPicPr>
          <p:cNvPr id="6" name="Picture 5">
            <a:extLst>
              <a:ext uri="{FF2B5EF4-FFF2-40B4-BE49-F238E27FC236}">
                <a16:creationId xmlns:a16="http://schemas.microsoft.com/office/drawing/2014/main" id="{C43CEFA9-0C00-E9F3-D6EF-66517A42CB5D}"/>
              </a:ext>
            </a:extLst>
          </p:cNvPr>
          <p:cNvPicPr>
            <a:picLocks noChangeAspect="1"/>
          </p:cNvPicPr>
          <p:nvPr/>
        </p:nvPicPr>
        <p:blipFill>
          <a:blip r:embed="rId9"/>
          <a:stretch>
            <a:fillRect/>
          </a:stretch>
        </p:blipFill>
        <p:spPr>
          <a:xfrm rot="20362561">
            <a:off x="1128019" y="3623136"/>
            <a:ext cx="2846038" cy="2221942"/>
          </a:xfrm>
          <a:prstGeom prst="rect">
            <a:avLst/>
          </a:prstGeom>
        </p:spPr>
      </p:pic>
      <p:pic>
        <p:nvPicPr>
          <p:cNvPr id="8" name="Picture 7">
            <a:extLst>
              <a:ext uri="{FF2B5EF4-FFF2-40B4-BE49-F238E27FC236}">
                <a16:creationId xmlns:a16="http://schemas.microsoft.com/office/drawing/2014/main" id="{FB45567E-F9BA-68A2-7D08-F943786F7A25}"/>
              </a:ext>
            </a:extLst>
          </p:cNvPr>
          <p:cNvPicPr>
            <a:picLocks noChangeAspect="1"/>
          </p:cNvPicPr>
          <p:nvPr/>
        </p:nvPicPr>
        <p:blipFill>
          <a:blip r:embed="rId10"/>
          <a:stretch>
            <a:fillRect/>
          </a:stretch>
        </p:blipFill>
        <p:spPr>
          <a:xfrm>
            <a:off x="9913780" y="4694913"/>
            <a:ext cx="1235012" cy="1235012"/>
          </a:xfrm>
          <a:prstGeom prst="rect">
            <a:avLst/>
          </a:prstGeom>
        </p:spPr>
      </p:pic>
    </p:spTree>
    <p:extLst>
      <p:ext uri="{BB962C8B-B14F-4D97-AF65-F5344CB8AC3E}">
        <p14:creationId xmlns:p14="http://schemas.microsoft.com/office/powerpoint/2010/main" val="4125089551"/>
      </p:ext>
    </p:extLst>
  </p:cSld>
  <p:clrMapOvr>
    <a:masterClrMapping/>
  </p:clrMapOvr>
  <p:transition spd="med">
    <p:dissolv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DC61B-230F-4A78-9443-4326D380BDBA}"/>
              </a:ext>
            </a:extLst>
          </p:cNvPr>
          <p:cNvSpPr>
            <a:spLocks noGrp="1"/>
          </p:cNvSpPr>
          <p:nvPr>
            <p:ph type="title"/>
          </p:nvPr>
        </p:nvSpPr>
        <p:spPr>
          <a:xfrm>
            <a:off x="429684" y="336550"/>
            <a:ext cx="8596668" cy="1320800"/>
          </a:xfrm>
        </p:spPr>
        <p:txBody>
          <a:bodyPr/>
          <a:lstStyle/>
          <a:p>
            <a:r>
              <a:rPr lang="en-GB" dirty="0"/>
              <a:t>UCA-NI Ltd</a:t>
            </a:r>
          </a:p>
        </p:txBody>
      </p:sp>
      <p:sp>
        <p:nvSpPr>
          <p:cNvPr id="3" name="Content Placeholder 2">
            <a:extLst>
              <a:ext uri="{FF2B5EF4-FFF2-40B4-BE49-F238E27FC236}">
                <a16:creationId xmlns:a16="http://schemas.microsoft.com/office/drawing/2014/main" id="{18BE3414-9DB1-4638-8600-BB2304186690}"/>
              </a:ext>
            </a:extLst>
          </p:cNvPr>
          <p:cNvSpPr>
            <a:spLocks noGrp="1"/>
          </p:cNvSpPr>
          <p:nvPr>
            <p:ph idx="1"/>
          </p:nvPr>
        </p:nvSpPr>
        <p:spPr>
          <a:xfrm>
            <a:off x="677334" y="1162050"/>
            <a:ext cx="8596668" cy="5276849"/>
          </a:xfrm>
        </p:spPr>
        <p:txBody>
          <a:bodyPr>
            <a:normAutofit/>
          </a:bodyPr>
          <a:lstStyle/>
          <a:p>
            <a:r>
              <a:rPr lang="en-GB" sz="2800" dirty="0"/>
              <a:t>Advice, support and signposting for community and primary care pharmacy across NI</a:t>
            </a:r>
          </a:p>
          <a:p>
            <a:r>
              <a:rPr lang="en-GB" sz="2800" dirty="0"/>
              <a:t>4 Directors</a:t>
            </a:r>
          </a:p>
          <a:p>
            <a:r>
              <a:rPr lang="en-GB" sz="2800" dirty="0"/>
              <a:t>Partnerships, e.g. PACT </a:t>
            </a:r>
            <a:r>
              <a:rPr lang="en-GB" sz="2200" dirty="0"/>
              <a:t>(Primary Care &amp; Community Together)</a:t>
            </a:r>
          </a:p>
          <a:p>
            <a:r>
              <a:rPr lang="en-GB" sz="2800" dirty="0"/>
              <a:t>Professional education &amp; training events, including foundation training.</a:t>
            </a:r>
          </a:p>
          <a:p>
            <a:r>
              <a:rPr lang="en-GB" sz="2800" dirty="0"/>
              <a:t>Social and networking opportunities</a:t>
            </a:r>
          </a:p>
          <a:p>
            <a:r>
              <a:rPr lang="en-GB" sz="2800" dirty="0"/>
              <a:t>Business services &amp; support</a:t>
            </a:r>
          </a:p>
          <a:p>
            <a:r>
              <a:rPr lang="en-GB" sz="2800" dirty="0"/>
              <a:t>Locum Online</a:t>
            </a:r>
          </a:p>
          <a:p>
            <a:endParaRPr lang="en-GB" sz="2800" dirty="0"/>
          </a:p>
          <a:p>
            <a:endParaRPr lang="en-GB" sz="2800" dirty="0"/>
          </a:p>
          <a:p>
            <a:endParaRPr lang="en-GB" sz="2800" dirty="0"/>
          </a:p>
        </p:txBody>
      </p:sp>
    </p:spTree>
    <p:extLst>
      <p:ext uri="{BB962C8B-B14F-4D97-AF65-F5344CB8AC3E}">
        <p14:creationId xmlns:p14="http://schemas.microsoft.com/office/powerpoint/2010/main" val="3178817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NI Pharmacy in Focus</a:t>
            </a:r>
          </a:p>
        </p:txBody>
      </p:sp>
      <p:sp>
        <p:nvSpPr>
          <p:cNvPr id="3" name="Content Placeholder 2"/>
          <p:cNvSpPr>
            <a:spLocks noGrp="1"/>
          </p:cNvSpPr>
          <p:nvPr>
            <p:ph idx="1"/>
          </p:nvPr>
        </p:nvSpPr>
        <p:spPr>
          <a:xfrm>
            <a:off x="677334" y="1270000"/>
            <a:ext cx="8596668" cy="4401748"/>
          </a:xfrm>
        </p:spPr>
        <p:txBody>
          <a:bodyPr>
            <a:noAutofit/>
          </a:bodyPr>
          <a:lstStyle/>
          <a:p>
            <a:r>
              <a:rPr lang="en-GB" sz="2800" dirty="0"/>
              <a:t>Pharmacy in Focus is the UCA’s own magazine and communications channel in partnership with Pharmacy Shows</a:t>
            </a:r>
          </a:p>
          <a:p>
            <a:r>
              <a:rPr lang="en-GB" sz="2800" dirty="0"/>
              <a:t>Print magazine 4 editions each year</a:t>
            </a:r>
          </a:p>
          <a:p>
            <a:r>
              <a:rPr lang="en-GB" sz="2800" dirty="0" err="1"/>
              <a:t>PiF</a:t>
            </a:r>
            <a:r>
              <a:rPr lang="en-GB" sz="2800" dirty="0"/>
              <a:t> digital edition</a:t>
            </a:r>
          </a:p>
          <a:p>
            <a:r>
              <a:rPr lang="en-GB" sz="2800" dirty="0"/>
              <a:t>Diary &amp; Yearbook</a:t>
            </a:r>
          </a:p>
          <a:p>
            <a:r>
              <a:rPr lang="en-GB" sz="2800" dirty="0"/>
              <a:t>Pharmacy in Focus Awards ceremony</a:t>
            </a:r>
          </a:p>
          <a:p>
            <a:r>
              <a:rPr lang="en-GB" sz="2800" dirty="0"/>
              <a:t>Annual NI Pharmacy Show</a:t>
            </a:r>
          </a:p>
          <a:p>
            <a:r>
              <a:rPr lang="en-GB" sz="2800" dirty="0"/>
              <a:t>Bi-annual Business Brunches</a:t>
            </a:r>
          </a:p>
          <a:p>
            <a:r>
              <a:rPr lang="en-GB" sz="2800" dirty="0"/>
              <a:t>Recruitment service</a:t>
            </a:r>
          </a:p>
        </p:txBody>
      </p:sp>
    </p:spTree>
    <p:extLst>
      <p:ext uri="{BB962C8B-B14F-4D97-AF65-F5344CB8AC3E}">
        <p14:creationId xmlns:p14="http://schemas.microsoft.com/office/powerpoint/2010/main" val="6478942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A653FD-8D92-4576-B305-C8526D9998D2}"/>
              </a:ext>
            </a:extLst>
          </p:cNvPr>
          <p:cNvPicPr>
            <a:picLocks noChangeAspect="1"/>
          </p:cNvPicPr>
          <p:nvPr/>
        </p:nvPicPr>
        <p:blipFill>
          <a:blip r:embed="rId3"/>
          <a:stretch>
            <a:fillRect/>
          </a:stretch>
        </p:blipFill>
        <p:spPr>
          <a:xfrm>
            <a:off x="505121" y="742950"/>
            <a:ext cx="10645160" cy="5810250"/>
          </a:xfrm>
          <a:prstGeom prst="rect">
            <a:avLst/>
          </a:prstGeom>
        </p:spPr>
      </p:pic>
    </p:spTree>
    <p:extLst>
      <p:ext uri="{BB962C8B-B14F-4D97-AF65-F5344CB8AC3E}">
        <p14:creationId xmlns:p14="http://schemas.microsoft.com/office/powerpoint/2010/main" val="4266130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18EFA-30F7-4016-979F-65CBCCA0C8D9}"/>
              </a:ext>
            </a:extLst>
          </p:cNvPr>
          <p:cNvSpPr>
            <a:spLocks noGrp="1"/>
          </p:cNvSpPr>
          <p:nvPr>
            <p:ph type="title"/>
          </p:nvPr>
        </p:nvSpPr>
        <p:spPr>
          <a:xfrm>
            <a:off x="410634" y="400050"/>
            <a:ext cx="8596668" cy="1320800"/>
          </a:xfrm>
        </p:spPr>
        <p:txBody>
          <a:bodyPr/>
          <a:lstStyle/>
          <a:p>
            <a:r>
              <a:rPr lang="en-GB" dirty="0"/>
              <a:t>Community Pharmacy Northern Ireland (CPNI)</a:t>
            </a:r>
          </a:p>
        </p:txBody>
      </p:sp>
      <p:sp>
        <p:nvSpPr>
          <p:cNvPr id="3" name="Content Placeholder 2">
            <a:extLst>
              <a:ext uri="{FF2B5EF4-FFF2-40B4-BE49-F238E27FC236}">
                <a16:creationId xmlns:a16="http://schemas.microsoft.com/office/drawing/2014/main" id="{2EA17732-5CA1-4AD3-A6D4-E3D8E6372BC3}"/>
              </a:ext>
            </a:extLst>
          </p:cNvPr>
          <p:cNvSpPr>
            <a:spLocks noGrp="1"/>
          </p:cNvSpPr>
          <p:nvPr>
            <p:ph idx="1"/>
          </p:nvPr>
        </p:nvSpPr>
        <p:spPr>
          <a:xfrm>
            <a:off x="677334" y="1720850"/>
            <a:ext cx="8596668" cy="4984749"/>
          </a:xfrm>
        </p:spPr>
        <p:txBody>
          <a:bodyPr>
            <a:noAutofit/>
          </a:bodyPr>
          <a:lstStyle/>
          <a:p>
            <a:r>
              <a:rPr lang="en-GB" sz="2800" dirty="0"/>
              <a:t>Negotiating committee for pharmacy contractors with government in NI</a:t>
            </a:r>
          </a:p>
          <a:p>
            <a:r>
              <a:rPr lang="en-GB" sz="2800" dirty="0"/>
              <a:t>Represents pharmacy contractors on various stakeholder groups working with </a:t>
            </a:r>
            <a:r>
              <a:rPr lang="en-GB" sz="2800" dirty="0" err="1"/>
              <a:t>DoH</a:t>
            </a:r>
            <a:r>
              <a:rPr lang="en-GB" sz="2800" dirty="0"/>
              <a:t>, SPPG, </a:t>
            </a:r>
            <a:r>
              <a:rPr lang="en-GB" sz="2800" dirty="0" err="1"/>
              <a:t>etc</a:t>
            </a:r>
            <a:endParaRPr lang="en-GB" sz="2800" dirty="0"/>
          </a:p>
          <a:p>
            <a:r>
              <a:rPr lang="en-GB" sz="2800" dirty="0"/>
              <a:t>Merged with UCA in 2019</a:t>
            </a:r>
          </a:p>
          <a:p>
            <a:r>
              <a:rPr lang="en-GB" sz="2800" dirty="0"/>
              <a:t>Publishes monthly list of concessionary prices</a:t>
            </a:r>
          </a:p>
          <a:p>
            <a:r>
              <a:rPr lang="en-GB" sz="2800" dirty="0"/>
              <a:t>Flags key topical issues on website e.g. Brexit planning, drug shortages, etc.</a:t>
            </a:r>
          </a:p>
          <a:p>
            <a:r>
              <a:rPr lang="en-GB" sz="2800" dirty="0"/>
              <a:t>18 Board members consisting of reps from contractors and LCGs </a:t>
            </a:r>
            <a:r>
              <a:rPr lang="en-GB" sz="2800" dirty="0" err="1"/>
              <a:t>inc</a:t>
            </a:r>
            <a:r>
              <a:rPr lang="en-GB" sz="2800" dirty="0"/>
              <a:t> 4 former UCA members</a:t>
            </a:r>
          </a:p>
        </p:txBody>
      </p:sp>
    </p:spTree>
    <p:extLst>
      <p:ext uri="{BB962C8B-B14F-4D97-AF65-F5344CB8AC3E}">
        <p14:creationId xmlns:p14="http://schemas.microsoft.com/office/powerpoint/2010/main" val="2125779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3B41E-A50B-423F-B986-F7858F305E09}"/>
              </a:ext>
            </a:extLst>
          </p:cNvPr>
          <p:cNvSpPr>
            <a:spLocks noGrp="1"/>
          </p:cNvSpPr>
          <p:nvPr>
            <p:ph type="title"/>
          </p:nvPr>
        </p:nvSpPr>
        <p:spPr>
          <a:xfrm>
            <a:off x="522059" y="457200"/>
            <a:ext cx="8596668" cy="1320800"/>
          </a:xfrm>
        </p:spPr>
        <p:txBody>
          <a:bodyPr/>
          <a:lstStyle/>
          <a:p>
            <a:r>
              <a:rPr lang="en-GB" dirty="0"/>
              <a:t>PSNI</a:t>
            </a:r>
          </a:p>
        </p:txBody>
      </p:sp>
      <p:sp>
        <p:nvSpPr>
          <p:cNvPr id="3" name="Content Placeholder 2">
            <a:extLst>
              <a:ext uri="{FF2B5EF4-FFF2-40B4-BE49-F238E27FC236}">
                <a16:creationId xmlns:a16="http://schemas.microsoft.com/office/drawing/2014/main" id="{5A5726BE-D8D2-4FD5-9050-2501B610EE6B}"/>
              </a:ext>
            </a:extLst>
          </p:cNvPr>
          <p:cNvSpPr>
            <a:spLocks noGrp="1"/>
          </p:cNvSpPr>
          <p:nvPr>
            <p:ph idx="1"/>
          </p:nvPr>
        </p:nvSpPr>
        <p:spPr>
          <a:xfrm>
            <a:off x="522059" y="1333500"/>
            <a:ext cx="9366220" cy="5524500"/>
          </a:xfrm>
        </p:spPr>
        <p:txBody>
          <a:bodyPr>
            <a:normAutofit/>
          </a:bodyPr>
          <a:lstStyle/>
          <a:p>
            <a:pPr marL="0" indent="0">
              <a:buNone/>
            </a:pPr>
            <a:endParaRPr lang="en-US" sz="800" dirty="0"/>
          </a:p>
          <a:p>
            <a:r>
              <a:rPr lang="en-US" sz="3200" dirty="0"/>
              <a:t>Regulatory matters / Standards</a:t>
            </a:r>
          </a:p>
          <a:p>
            <a:r>
              <a:rPr lang="en-US" sz="3200" dirty="0"/>
              <a:t>Registration of pharmacists, trainees &amp; pharmacy premises</a:t>
            </a:r>
          </a:p>
          <a:p>
            <a:r>
              <a:rPr lang="en-US" sz="3200" dirty="0"/>
              <a:t>Fitness to Practice</a:t>
            </a:r>
          </a:p>
          <a:p>
            <a:r>
              <a:rPr lang="en-US" sz="3200" dirty="0"/>
              <a:t>Run by Council - consists of a mix of registered pharmacists (registrant members) and lay members</a:t>
            </a:r>
          </a:p>
          <a:p>
            <a:r>
              <a:rPr lang="en-US" sz="3200" dirty="0"/>
              <a:t>Further information: </a:t>
            </a:r>
            <a:r>
              <a:rPr lang="en-GB" sz="3200" dirty="0">
                <a:hlinkClick r:id="rId3"/>
              </a:rPr>
              <a:t>Pharmaceutical Society NI</a:t>
            </a:r>
            <a:endParaRPr lang="en-GB" sz="3200" dirty="0"/>
          </a:p>
          <a:p>
            <a:endParaRPr lang="en-GB" dirty="0"/>
          </a:p>
        </p:txBody>
      </p:sp>
    </p:spTree>
    <p:extLst>
      <p:ext uri="{BB962C8B-B14F-4D97-AF65-F5344CB8AC3E}">
        <p14:creationId xmlns:p14="http://schemas.microsoft.com/office/powerpoint/2010/main" val="36524205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97A64-F118-42B2-905F-C9993E6C51B4}"/>
              </a:ext>
            </a:extLst>
          </p:cNvPr>
          <p:cNvSpPr>
            <a:spLocks noGrp="1"/>
          </p:cNvSpPr>
          <p:nvPr>
            <p:ph type="title"/>
          </p:nvPr>
        </p:nvSpPr>
        <p:spPr/>
        <p:txBody>
          <a:bodyPr/>
          <a:lstStyle/>
          <a:p>
            <a:r>
              <a:rPr lang="en-GB" dirty="0"/>
              <a:t>Pharmacy Forum NI</a:t>
            </a:r>
          </a:p>
        </p:txBody>
      </p:sp>
      <p:sp>
        <p:nvSpPr>
          <p:cNvPr id="3" name="Content Placeholder 2">
            <a:extLst>
              <a:ext uri="{FF2B5EF4-FFF2-40B4-BE49-F238E27FC236}">
                <a16:creationId xmlns:a16="http://schemas.microsoft.com/office/drawing/2014/main" id="{EAA0F52E-5055-4FF3-A1AF-E586F7A998F9}"/>
              </a:ext>
            </a:extLst>
          </p:cNvPr>
          <p:cNvSpPr>
            <a:spLocks noGrp="1"/>
          </p:cNvSpPr>
          <p:nvPr>
            <p:ph idx="1"/>
          </p:nvPr>
        </p:nvSpPr>
        <p:spPr>
          <a:xfrm>
            <a:off x="677334" y="1504950"/>
            <a:ext cx="8596668" cy="5029199"/>
          </a:xfrm>
        </p:spPr>
        <p:txBody>
          <a:bodyPr>
            <a:normAutofit fontScale="92500" lnSpcReduction="10000"/>
          </a:bodyPr>
          <a:lstStyle/>
          <a:p>
            <a:r>
              <a:rPr lang="en-GB" sz="2800" dirty="0"/>
              <a:t>Sister organisation to the PSNI - responsible for professional leadership for pharmacy</a:t>
            </a:r>
          </a:p>
          <a:p>
            <a:r>
              <a:rPr lang="en-GB" sz="2800" dirty="0"/>
              <a:t>Operates through a scheme of delegation as an arms length body to the Council of the PSNI</a:t>
            </a:r>
          </a:p>
          <a:p>
            <a:r>
              <a:rPr lang="en-GB" sz="2800" dirty="0"/>
              <a:t>Responds to government consultations on behalf of the profession</a:t>
            </a:r>
          </a:p>
          <a:p>
            <a:r>
              <a:rPr lang="en-GB" sz="2800" dirty="0"/>
              <a:t>Board elected by members for a 3 year term</a:t>
            </a:r>
          </a:p>
          <a:p>
            <a:r>
              <a:rPr lang="en-GB" sz="2800" dirty="0"/>
              <a:t>Early Careers representation opportunities</a:t>
            </a:r>
          </a:p>
          <a:p>
            <a:r>
              <a:rPr lang="en-GB" sz="2800" dirty="0"/>
              <a:t>CPD support</a:t>
            </a:r>
          </a:p>
          <a:p>
            <a:r>
              <a:rPr lang="en-GB" sz="2800" dirty="0"/>
              <a:t>LOTS of useful resources on website!</a:t>
            </a:r>
          </a:p>
          <a:p>
            <a:r>
              <a:rPr lang="en-GB" sz="2800" dirty="0"/>
              <a:t>See </a:t>
            </a:r>
            <a:r>
              <a:rPr lang="en-GB" sz="2800" dirty="0">
                <a:solidFill>
                  <a:srgbClr val="006621"/>
                </a:solidFill>
                <a:latin typeface="arial" panose="020B0604020202020204" pitchFamily="34" charset="0"/>
              </a:rPr>
              <a:t>https://www.pfni.org.uk/</a:t>
            </a:r>
            <a:endParaRPr lang="en-GB" sz="2800" dirty="0">
              <a:solidFill>
                <a:srgbClr val="006621"/>
              </a:solidFill>
              <a:latin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endParaRPr lang="en-GB" sz="2800" dirty="0">
              <a:solidFill>
                <a:srgbClr val="660099"/>
              </a:solidFill>
              <a:latin typeface="arial" panose="020B0604020202020204" pitchFamily="34" charset="0"/>
              <a:hlinkClick r:id="rId3">
                <a:extLst>
                  <a:ext uri="{A12FA001-AC4F-418D-AE19-62706E023703}">
                    <ahyp:hlinkClr xmlns:ahyp="http://schemas.microsoft.com/office/drawing/2018/hyperlinkcolor" val="tx"/>
                  </a:ext>
                </a:extLst>
              </a:hlinkClick>
            </a:endParaRPr>
          </a:p>
          <a:p>
            <a:endParaRPr lang="en-GB" sz="2800" dirty="0"/>
          </a:p>
        </p:txBody>
      </p:sp>
    </p:spTree>
    <p:extLst>
      <p:ext uri="{BB962C8B-B14F-4D97-AF65-F5344CB8AC3E}">
        <p14:creationId xmlns:p14="http://schemas.microsoft.com/office/powerpoint/2010/main" val="35116390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1AB9BD-80C6-45EF-8F60-F4AC8B17EEBF}"/>
              </a:ext>
            </a:extLst>
          </p:cNvPr>
          <p:cNvPicPr>
            <a:picLocks noChangeAspect="1"/>
          </p:cNvPicPr>
          <p:nvPr/>
        </p:nvPicPr>
        <p:blipFill>
          <a:blip r:embed="rId3"/>
          <a:stretch>
            <a:fillRect/>
          </a:stretch>
        </p:blipFill>
        <p:spPr>
          <a:xfrm>
            <a:off x="629921" y="247650"/>
            <a:ext cx="10114823" cy="6362700"/>
          </a:xfrm>
          <a:prstGeom prst="rect">
            <a:avLst/>
          </a:prstGeom>
        </p:spPr>
      </p:pic>
    </p:spTree>
    <p:extLst>
      <p:ext uri="{BB962C8B-B14F-4D97-AF65-F5344CB8AC3E}">
        <p14:creationId xmlns:p14="http://schemas.microsoft.com/office/powerpoint/2010/main" val="29686922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E1172-732A-4F0E-BAA1-C4C60E6F2819}"/>
              </a:ext>
            </a:extLst>
          </p:cNvPr>
          <p:cNvSpPr>
            <a:spLocks noGrp="1"/>
          </p:cNvSpPr>
          <p:nvPr>
            <p:ph type="title"/>
          </p:nvPr>
        </p:nvSpPr>
        <p:spPr/>
        <p:txBody>
          <a:bodyPr/>
          <a:lstStyle/>
          <a:p>
            <a:r>
              <a:rPr lang="en-GB" dirty="0"/>
              <a:t>National Pharmacy Association (NPA)</a:t>
            </a:r>
          </a:p>
        </p:txBody>
      </p:sp>
      <p:sp>
        <p:nvSpPr>
          <p:cNvPr id="3" name="Content Placeholder 2">
            <a:extLst>
              <a:ext uri="{FF2B5EF4-FFF2-40B4-BE49-F238E27FC236}">
                <a16:creationId xmlns:a16="http://schemas.microsoft.com/office/drawing/2014/main" id="{A8A319FB-256A-4C37-B722-380589188A4F}"/>
              </a:ext>
            </a:extLst>
          </p:cNvPr>
          <p:cNvSpPr>
            <a:spLocks noGrp="1"/>
          </p:cNvSpPr>
          <p:nvPr>
            <p:ph idx="1"/>
          </p:nvPr>
        </p:nvSpPr>
        <p:spPr>
          <a:xfrm>
            <a:off x="677334" y="1714501"/>
            <a:ext cx="8596668" cy="4724399"/>
          </a:xfrm>
        </p:spPr>
        <p:txBody>
          <a:bodyPr>
            <a:normAutofit/>
          </a:bodyPr>
          <a:lstStyle/>
          <a:p>
            <a:r>
              <a:rPr lang="en-GB" sz="2800" dirty="0"/>
              <a:t>Representative body for independent community pharmacies across the UK</a:t>
            </a:r>
          </a:p>
          <a:p>
            <a:r>
              <a:rPr lang="en-GB" sz="2800" dirty="0"/>
              <a:t>Business and Professional support</a:t>
            </a:r>
          </a:p>
          <a:p>
            <a:r>
              <a:rPr lang="en-GB" sz="2800" dirty="0"/>
              <a:t>Indemnity Insurance (malpractice cover)</a:t>
            </a:r>
          </a:p>
          <a:p>
            <a:r>
              <a:rPr lang="en-GB" sz="2800" dirty="0"/>
              <a:t>Training for Pharmacy staff</a:t>
            </a:r>
          </a:p>
          <a:p>
            <a:r>
              <a:rPr lang="en-GB" sz="2800" dirty="0"/>
              <a:t>Information zone e.g. travel vaccinations and malaria</a:t>
            </a:r>
          </a:p>
          <a:p>
            <a:r>
              <a:rPr lang="en-GB" sz="2800" dirty="0"/>
              <a:t>Website access for members only – need login</a:t>
            </a:r>
          </a:p>
          <a:p>
            <a:r>
              <a:rPr lang="en-GB" sz="2800" dirty="0">
                <a:hlinkClick r:id="rId3"/>
              </a:rPr>
              <a:t>www.npa.co.uk</a:t>
            </a:r>
            <a:r>
              <a:rPr lang="en-GB" sz="2800" dirty="0"/>
              <a:t> </a:t>
            </a:r>
          </a:p>
        </p:txBody>
      </p:sp>
    </p:spTree>
    <p:extLst>
      <p:ext uri="{BB962C8B-B14F-4D97-AF65-F5344CB8AC3E}">
        <p14:creationId xmlns:p14="http://schemas.microsoft.com/office/powerpoint/2010/main" val="7138167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F1C71-E81A-4F14-811C-8A9725B1C00A}"/>
              </a:ext>
            </a:extLst>
          </p:cNvPr>
          <p:cNvSpPr>
            <a:spLocks noGrp="1"/>
          </p:cNvSpPr>
          <p:nvPr>
            <p:ph type="title"/>
          </p:nvPr>
        </p:nvSpPr>
        <p:spPr/>
        <p:txBody>
          <a:bodyPr/>
          <a:lstStyle/>
          <a:p>
            <a:r>
              <a:rPr lang="en-GB" dirty="0"/>
              <a:t>Guild of Healthcare Pharmacists</a:t>
            </a:r>
          </a:p>
        </p:txBody>
      </p:sp>
      <p:sp>
        <p:nvSpPr>
          <p:cNvPr id="3" name="Content Placeholder 2">
            <a:extLst>
              <a:ext uri="{FF2B5EF4-FFF2-40B4-BE49-F238E27FC236}">
                <a16:creationId xmlns:a16="http://schemas.microsoft.com/office/drawing/2014/main" id="{1B6BF89D-AED3-4227-9954-1D8C5AE67CEA}"/>
              </a:ext>
            </a:extLst>
          </p:cNvPr>
          <p:cNvSpPr>
            <a:spLocks noGrp="1"/>
          </p:cNvSpPr>
          <p:nvPr>
            <p:ph idx="1"/>
          </p:nvPr>
        </p:nvSpPr>
        <p:spPr>
          <a:xfrm>
            <a:off x="677334" y="1270000"/>
            <a:ext cx="8596668" cy="2590799"/>
          </a:xfrm>
        </p:spPr>
        <p:txBody>
          <a:bodyPr>
            <a:normAutofit fontScale="92500" lnSpcReduction="10000"/>
          </a:bodyPr>
          <a:lstStyle/>
          <a:p>
            <a:pPr>
              <a:lnSpc>
                <a:spcPct val="150000"/>
              </a:lnSpc>
            </a:pPr>
            <a:r>
              <a:rPr lang="en-GB" sz="2800" dirty="0"/>
              <a:t>National professional group within the health sector of the trade union Unite</a:t>
            </a:r>
          </a:p>
          <a:p>
            <a:pPr>
              <a:lnSpc>
                <a:spcPct val="150000"/>
              </a:lnSpc>
            </a:pPr>
            <a:r>
              <a:rPr lang="en-GB" sz="2800" dirty="0"/>
              <a:t>For hospital and other NHS-employed pharmacists</a:t>
            </a:r>
          </a:p>
          <a:p>
            <a:pPr>
              <a:lnSpc>
                <a:spcPct val="150000"/>
              </a:lnSpc>
            </a:pPr>
            <a:r>
              <a:rPr lang="en-GB" sz="2800" dirty="0"/>
              <a:t>Indemnity insurance (‘malpractice cover’)</a:t>
            </a:r>
          </a:p>
        </p:txBody>
      </p:sp>
      <p:sp>
        <p:nvSpPr>
          <p:cNvPr id="5" name="Title 1">
            <a:extLst>
              <a:ext uri="{FF2B5EF4-FFF2-40B4-BE49-F238E27FC236}">
                <a16:creationId xmlns:a16="http://schemas.microsoft.com/office/drawing/2014/main" id="{3E3F1C71-E81A-4F14-811C-8A9725B1C00A}"/>
              </a:ext>
            </a:extLst>
          </p:cNvPr>
          <p:cNvSpPr txBox="1">
            <a:spLocks/>
          </p:cNvSpPr>
          <p:nvPr/>
        </p:nvSpPr>
        <p:spPr>
          <a:xfrm>
            <a:off x="677334" y="4064000"/>
            <a:ext cx="8596668" cy="8636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Pharmacists’ Defence Association (PDA)</a:t>
            </a:r>
          </a:p>
        </p:txBody>
      </p:sp>
      <p:sp>
        <p:nvSpPr>
          <p:cNvPr id="6" name="Content Placeholder 2">
            <a:extLst>
              <a:ext uri="{FF2B5EF4-FFF2-40B4-BE49-F238E27FC236}">
                <a16:creationId xmlns:a16="http://schemas.microsoft.com/office/drawing/2014/main" id="{1B6BF89D-AED3-4227-9954-1D8C5AE67CEA}"/>
              </a:ext>
            </a:extLst>
          </p:cNvPr>
          <p:cNvSpPr txBox="1">
            <a:spLocks/>
          </p:cNvSpPr>
          <p:nvPr/>
        </p:nvSpPr>
        <p:spPr>
          <a:xfrm>
            <a:off x="677334" y="4902200"/>
            <a:ext cx="8596668" cy="142239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50000"/>
              </a:lnSpc>
            </a:pPr>
            <a:r>
              <a:rPr lang="en-GB" sz="2800" dirty="0"/>
              <a:t>National organisation &amp; part of Unite the union</a:t>
            </a:r>
          </a:p>
          <a:p>
            <a:pPr>
              <a:lnSpc>
                <a:spcPct val="150000"/>
              </a:lnSpc>
            </a:pPr>
            <a:r>
              <a:rPr lang="en-GB" sz="2800" dirty="0"/>
              <a:t>Indemnity insurance (‘malpractice cover’)</a:t>
            </a:r>
          </a:p>
        </p:txBody>
      </p:sp>
    </p:spTree>
    <p:extLst>
      <p:ext uri="{BB962C8B-B14F-4D97-AF65-F5344CB8AC3E}">
        <p14:creationId xmlns:p14="http://schemas.microsoft.com/office/powerpoint/2010/main" val="17572110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61CD7-DF53-4C56-BC64-BD3C90463608}"/>
              </a:ext>
            </a:extLst>
          </p:cNvPr>
          <p:cNvSpPr>
            <a:spLocks noGrp="1"/>
          </p:cNvSpPr>
          <p:nvPr>
            <p:ph type="title"/>
          </p:nvPr>
        </p:nvSpPr>
        <p:spPr/>
        <p:txBody>
          <a:bodyPr/>
          <a:lstStyle/>
          <a:p>
            <a:r>
              <a:rPr lang="en-GB" dirty="0"/>
              <a:t>Royal College of Pharmacy</a:t>
            </a:r>
          </a:p>
        </p:txBody>
      </p:sp>
      <p:sp>
        <p:nvSpPr>
          <p:cNvPr id="3" name="Content Placeholder 2">
            <a:extLst>
              <a:ext uri="{FF2B5EF4-FFF2-40B4-BE49-F238E27FC236}">
                <a16:creationId xmlns:a16="http://schemas.microsoft.com/office/drawing/2014/main" id="{98A57CB4-51F3-458D-BCA5-9D2B03EFB283}"/>
              </a:ext>
            </a:extLst>
          </p:cNvPr>
          <p:cNvSpPr>
            <a:spLocks noGrp="1"/>
          </p:cNvSpPr>
          <p:nvPr>
            <p:ph idx="1"/>
          </p:nvPr>
        </p:nvSpPr>
        <p:spPr>
          <a:xfrm>
            <a:off x="677334" y="1790700"/>
            <a:ext cx="8596668" cy="4838699"/>
          </a:xfrm>
        </p:spPr>
        <p:txBody>
          <a:bodyPr>
            <a:normAutofit/>
          </a:bodyPr>
          <a:lstStyle/>
          <a:p>
            <a:r>
              <a:rPr lang="en-GB" sz="2800" dirty="0"/>
              <a:t>GB equivalent to the NI Pharmacy Forum</a:t>
            </a:r>
          </a:p>
          <a:p>
            <a:pPr marL="0" indent="0">
              <a:buNone/>
            </a:pPr>
            <a:endParaRPr lang="en-GB" sz="2800" dirty="0"/>
          </a:p>
          <a:p>
            <a:pPr marL="400050" lvl="1" indent="0">
              <a:buNone/>
            </a:pPr>
            <a:r>
              <a:rPr lang="en-GB" sz="2800" dirty="0"/>
              <a:t>“The Royal College of Pharmacy works to develop professional standards, guidance, learning and credentialing to support pharmacists and the wider pharmacy team to deliver safe, effective and patient-centred care.”</a:t>
            </a:r>
          </a:p>
        </p:txBody>
      </p:sp>
    </p:spTree>
    <p:extLst>
      <p:ext uri="{BB962C8B-B14F-4D97-AF65-F5344CB8AC3E}">
        <p14:creationId xmlns:p14="http://schemas.microsoft.com/office/powerpoint/2010/main" val="171295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26" name="Freeform: Shape 38925">
            <a:extLst>
              <a:ext uri="{FF2B5EF4-FFF2-40B4-BE49-F238E27FC236}">
                <a16:creationId xmlns:a16="http://schemas.microsoft.com/office/drawing/2014/main" id="{1284CA7F-B696-4085-84C6-CD668817E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050278" cy="3400925"/>
          </a:xfrm>
          <a:custGeom>
            <a:avLst/>
            <a:gdLst>
              <a:gd name="connsiteX0" fmla="*/ 0 w 6050278"/>
              <a:gd name="connsiteY0" fmla="*/ 0 h 3400925"/>
              <a:gd name="connsiteX1" fmla="*/ 6050278 w 6050278"/>
              <a:gd name="connsiteY1" fmla="*/ 0 h 3400925"/>
              <a:gd name="connsiteX2" fmla="*/ 6050278 w 6050278"/>
              <a:gd name="connsiteY2" fmla="*/ 1827306 h 3400925"/>
              <a:gd name="connsiteX3" fmla="*/ 3892296 w 6050278"/>
              <a:gd name="connsiteY3" fmla="*/ 1827306 h 3400925"/>
              <a:gd name="connsiteX4" fmla="*/ 3892296 w 6050278"/>
              <a:gd name="connsiteY4" fmla="*/ 3400925 h 3400925"/>
              <a:gd name="connsiteX5" fmla="*/ 0 w 6050278"/>
              <a:gd name="connsiteY5" fmla="*/ 3400925 h 34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400925">
                <a:moveTo>
                  <a:pt x="0" y="0"/>
                </a:moveTo>
                <a:lnTo>
                  <a:pt x="6050278" y="0"/>
                </a:lnTo>
                <a:lnTo>
                  <a:pt x="6050278" y="1827306"/>
                </a:lnTo>
                <a:lnTo>
                  <a:pt x="3892296" y="1827306"/>
                </a:lnTo>
                <a:lnTo>
                  <a:pt x="3892296" y="3400925"/>
                </a:lnTo>
                <a:lnTo>
                  <a:pt x="0" y="340092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8918" name="Picture 6" descr="http://www.pharmacyfunding.co.uk/images/invoice-finance.jpg"/>
          <p:cNvPicPr>
            <a:picLocks noChangeAspect="1" noChangeArrowheads="1"/>
          </p:cNvPicPr>
          <p:nvPr/>
        </p:nvPicPr>
        <p:blipFill>
          <a:blip r:embed="rId3"/>
          <a:stretch>
            <a:fillRect/>
          </a:stretch>
        </p:blipFill>
        <p:spPr bwMode="auto">
          <a:xfrm>
            <a:off x="643467" y="754896"/>
            <a:ext cx="2927073" cy="2212867"/>
          </a:xfrm>
          <a:prstGeom prst="rect">
            <a:avLst/>
          </a:prstGeom>
          <a:noFill/>
          <a:extLst>
            <a:ext uri="{909E8E84-426E-40DD-AFC4-6F175D3DCCD1}">
              <a14:hiddenFill xmlns:a14="http://schemas.microsoft.com/office/drawing/2010/main">
                <a:solidFill>
                  <a:srgbClr val="FFFFFF"/>
                </a:solidFill>
              </a14:hiddenFill>
            </a:ext>
          </a:extLst>
        </p:spPr>
      </p:pic>
      <p:sp>
        <p:nvSpPr>
          <p:cNvPr id="38928" name="Freeform: Shape 38927">
            <a:extLst>
              <a:ext uri="{FF2B5EF4-FFF2-40B4-BE49-F238E27FC236}">
                <a16:creationId xmlns:a16="http://schemas.microsoft.com/office/drawing/2014/main" id="{858A10F4-B847-4777-BC82-782F6FB36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1722" y="1"/>
            <a:ext cx="6050278" cy="3400925"/>
          </a:xfrm>
          <a:custGeom>
            <a:avLst/>
            <a:gdLst>
              <a:gd name="connsiteX0" fmla="*/ 0 w 6050278"/>
              <a:gd name="connsiteY0" fmla="*/ 0 h 3400925"/>
              <a:gd name="connsiteX1" fmla="*/ 6050278 w 6050278"/>
              <a:gd name="connsiteY1" fmla="*/ 0 h 3400925"/>
              <a:gd name="connsiteX2" fmla="*/ 6050278 w 6050278"/>
              <a:gd name="connsiteY2" fmla="*/ 3400925 h 3400925"/>
              <a:gd name="connsiteX3" fmla="*/ 2157982 w 6050278"/>
              <a:gd name="connsiteY3" fmla="*/ 3400925 h 3400925"/>
              <a:gd name="connsiteX4" fmla="*/ 2157982 w 6050278"/>
              <a:gd name="connsiteY4" fmla="*/ 1827306 h 3400925"/>
              <a:gd name="connsiteX5" fmla="*/ 0 w 6050278"/>
              <a:gd name="connsiteY5" fmla="*/ 1827306 h 34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400925">
                <a:moveTo>
                  <a:pt x="0" y="0"/>
                </a:moveTo>
                <a:lnTo>
                  <a:pt x="6050278" y="0"/>
                </a:lnTo>
                <a:lnTo>
                  <a:pt x="6050278" y="3400925"/>
                </a:lnTo>
                <a:lnTo>
                  <a:pt x="2157982" y="3400925"/>
                </a:lnTo>
                <a:lnTo>
                  <a:pt x="2157982" y="1827306"/>
                </a:lnTo>
                <a:lnTo>
                  <a:pt x="0" y="1827306"/>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930" name="Freeform: Shape 38929">
            <a:extLst>
              <a:ext uri="{FF2B5EF4-FFF2-40B4-BE49-F238E27FC236}">
                <a16:creationId xmlns:a16="http://schemas.microsoft.com/office/drawing/2014/main" id="{8883B597-C9A1-46EF-AB6B-71DF0B1ED4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89159"/>
            <a:ext cx="6050278" cy="3368841"/>
          </a:xfrm>
          <a:custGeom>
            <a:avLst/>
            <a:gdLst>
              <a:gd name="connsiteX0" fmla="*/ 0 w 6050278"/>
              <a:gd name="connsiteY0" fmla="*/ 0 h 3368841"/>
              <a:gd name="connsiteX1" fmla="*/ 3892296 w 6050278"/>
              <a:gd name="connsiteY1" fmla="*/ 0 h 3368841"/>
              <a:gd name="connsiteX2" fmla="*/ 3892296 w 6050278"/>
              <a:gd name="connsiteY2" fmla="*/ 1541535 h 3368841"/>
              <a:gd name="connsiteX3" fmla="*/ 6050278 w 6050278"/>
              <a:gd name="connsiteY3" fmla="*/ 1541535 h 3368841"/>
              <a:gd name="connsiteX4" fmla="*/ 6050278 w 6050278"/>
              <a:gd name="connsiteY4" fmla="*/ 3368841 h 3368841"/>
              <a:gd name="connsiteX5" fmla="*/ 0 w 6050278"/>
              <a:gd name="connsiteY5" fmla="*/ 3368841 h 336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368841">
                <a:moveTo>
                  <a:pt x="0" y="0"/>
                </a:moveTo>
                <a:lnTo>
                  <a:pt x="3892296" y="0"/>
                </a:lnTo>
                <a:lnTo>
                  <a:pt x="3892296" y="1541535"/>
                </a:lnTo>
                <a:lnTo>
                  <a:pt x="6050278" y="1541535"/>
                </a:lnTo>
                <a:lnTo>
                  <a:pt x="6050278" y="3368841"/>
                </a:lnTo>
                <a:lnTo>
                  <a:pt x="0" y="3368841"/>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8921" name="Picture 9" descr="N:\My Pictures\Pharmacies &amp; Team\Randalstown_July2013_health check stand Shanes Castle.jpg"/>
          <p:cNvPicPr>
            <a:picLocks noChangeAspect="1" noChangeArrowheads="1"/>
          </p:cNvPicPr>
          <p:nvPr/>
        </p:nvPicPr>
        <p:blipFill>
          <a:blip r:embed="rId4"/>
          <a:stretch>
            <a:fillRect/>
          </a:stretch>
        </p:blipFill>
        <p:spPr bwMode="auto">
          <a:xfrm>
            <a:off x="643467" y="3928859"/>
            <a:ext cx="2927072" cy="2195304"/>
          </a:xfrm>
          <a:prstGeom prst="rect">
            <a:avLst/>
          </a:prstGeom>
          <a:noFill/>
          <a:extLst>
            <a:ext uri="{909E8E84-426E-40DD-AFC4-6F175D3DCCD1}">
              <a14:hiddenFill xmlns:a14="http://schemas.microsoft.com/office/drawing/2010/main">
                <a:solidFill>
                  <a:srgbClr val="FFFFFF"/>
                </a:solidFill>
              </a14:hiddenFill>
            </a:ext>
          </a:extLst>
        </p:spPr>
      </p:pic>
      <p:sp>
        <p:nvSpPr>
          <p:cNvPr id="38932" name="Freeform: Shape 38931">
            <a:extLst>
              <a:ext uri="{FF2B5EF4-FFF2-40B4-BE49-F238E27FC236}">
                <a16:creationId xmlns:a16="http://schemas.microsoft.com/office/drawing/2014/main" id="{A0B38421-369F-445C-9543-5BC17BC09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1722" y="3489159"/>
            <a:ext cx="6050278" cy="3368841"/>
          </a:xfrm>
          <a:custGeom>
            <a:avLst/>
            <a:gdLst>
              <a:gd name="connsiteX0" fmla="*/ 2157982 w 6050278"/>
              <a:gd name="connsiteY0" fmla="*/ 0 h 3368841"/>
              <a:gd name="connsiteX1" fmla="*/ 6050278 w 6050278"/>
              <a:gd name="connsiteY1" fmla="*/ 0 h 3368841"/>
              <a:gd name="connsiteX2" fmla="*/ 6050278 w 6050278"/>
              <a:gd name="connsiteY2" fmla="*/ 3368841 h 3368841"/>
              <a:gd name="connsiteX3" fmla="*/ 0 w 6050278"/>
              <a:gd name="connsiteY3" fmla="*/ 3368841 h 3368841"/>
              <a:gd name="connsiteX4" fmla="*/ 0 w 6050278"/>
              <a:gd name="connsiteY4" fmla="*/ 1541535 h 3368841"/>
              <a:gd name="connsiteX5" fmla="*/ 2157982 w 6050278"/>
              <a:gd name="connsiteY5" fmla="*/ 1541535 h 336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368841">
                <a:moveTo>
                  <a:pt x="2157982" y="0"/>
                </a:moveTo>
                <a:lnTo>
                  <a:pt x="6050278" y="0"/>
                </a:lnTo>
                <a:lnTo>
                  <a:pt x="6050278" y="3368841"/>
                </a:lnTo>
                <a:lnTo>
                  <a:pt x="0" y="3368841"/>
                </a:lnTo>
                <a:lnTo>
                  <a:pt x="0" y="1541535"/>
                </a:lnTo>
                <a:lnTo>
                  <a:pt x="2157982" y="154153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934" name="Freeform: Shape 38933">
            <a:extLst>
              <a:ext uri="{FF2B5EF4-FFF2-40B4-BE49-F238E27FC236}">
                <a16:creationId xmlns:a16="http://schemas.microsoft.com/office/drawing/2014/main" id="{FAA9CE81-CAF0-41E3-8E73-CAFA13A0B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3736" y="1918638"/>
            <a:ext cx="4224528" cy="3020725"/>
          </a:xfrm>
          <a:custGeom>
            <a:avLst/>
            <a:gdLst>
              <a:gd name="connsiteX0" fmla="*/ 0 w 4224528"/>
              <a:gd name="connsiteY0" fmla="*/ 0 h 3020725"/>
              <a:gd name="connsiteX1" fmla="*/ 4224528 w 4224528"/>
              <a:gd name="connsiteY1" fmla="*/ 0 h 3020725"/>
              <a:gd name="connsiteX2" fmla="*/ 4224528 w 4224528"/>
              <a:gd name="connsiteY2" fmla="*/ 3020725 h 3020725"/>
              <a:gd name="connsiteX3" fmla="*/ 0 w 4224528"/>
              <a:gd name="connsiteY3" fmla="*/ 3020725 h 3020725"/>
            </a:gdLst>
            <a:ahLst/>
            <a:cxnLst>
              <a:cxn ang="0">
                <a:pos x="connsiteX0" y="connsiteY0"/>
              </a:cxn>
              <a:cxn ang="0">
                <a:pos x="connsiteX1" y="connsiteY1"/>
              </a:cxn>
              <a:cxn ang="0">
                <a:pos x="connsiteX2" y="connsiteY2"/>
              </a:cxn>
              <a:cxn ang="0">
                <a:pos x="connsiteX3" y="connsiteY3"/>
              </a:cxn>
            </a:cxnLst>
            <a:rect l="l" t="t" r="r" b="b"/>
            <a:pathLst>
              <a:path w="4224528" h="3020725">
                <a:moveTo>
                  <a:pt x="0" y="0"/>
                </a:moveTo>
                <a:lnTo>
                  <a:pt x="4224528" y="0"/>
                </a:lnTo>
                <a:lnTo>
                  <a:pt x="4224528" y="3020725"/>
                </a:lnTo>
                <a:lnTo>
                  <a:pt x="0" y="302072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8916" name="Picture 4" descr="http://www.apotex.com/ca/en/hp/hpb/images/hbp_main_image.jpg"/>
          <p:cNvPicPr>
            <a:picLocks noChangeAspect="1" noChangeArrowheads="1"/>
          </p:cNvPicPr>
          <p:nvPr/>
        </p:nvPicPr>
        <p:blipFill>
          <a:blip r:embed="rId5"/>
          <a:stretch>
            <a:fillRect/>
          </a:stretch>
        </p:blipFill>
        <p:spPr bwMode="auto">
          <a:xfrm rot="21600000">
            <a:off x="4305469" y="2462114"/>
            <a:ext cx="3581061" cy="1933772"/>
          </a:xfrm>
          <a:prstGeom prst="rect">
            <a:avLst/>
          </a:prstGeom>
          <a:noFill/>
          <a:extLst>
            <a:ext uri="{909E8E84-426E-40DD-AFC4-6F175D3DCCD1}">
              <a14:hiddenFill xmlns:a14="http://schemas.microsoft.com/office/drawing/2010/main">
                <a:solidFill>
                  <a:srgbClr val="FFFFFF"/>
                </a:solidFill>
              </a14:hiddenFill>
            </a:ext>
          </a:extLst>
        </p:spPr>
      </p:pic>
      <p:pic>
        <p:nvPicPr>
          <p:cNvPr id="32770" name="Picture 2" descr="http://www.madestanfarmacias.es/images/mostradores/mostrador-gr-1.jpg"/>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1460" y="744477"/>
            <a:ext cx="2927072" cy="219530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7" descr="N:\Sub-committees 2013\Communications\Charity Challenge\Charity Challenge 2012\Pharmacy Fundraising\HP Day_maghaberry01.jpg"/>
          <p:cNvPicPr>
            <a:picLocks noChangeAspect="1" noChangeArrowheads="1"/>
          </p:cNvPicPr>
          <p:nvPr/>
        </p:nvPicPr>
        <p:blipFill>
          <a:blip r:embed="rId7"/>
          <a:stretch>
            <a:fillRect/>
          </a:stretch>
        </p:blipFill>
        <p:spPr bwMode="auto">
          <a:xfrm rot="21600000">
            <a:off x="8621460" y="3920943"/>
            <a:ext cx="2927071" cy="2195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7538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38C39-5DBB-43F1-B318-72C971756845}"/>
              </a:ext>
            </a:extLst>
          </p:cNvPr>
          <p:cNvSpPr>
            <a:spLocks noGrp="1"/>
          </p:cNvSpPr>
          <p:nvPr>
            <p:ph type="title"/>
          </p:nvPr>
        </p:nvSpPr>
        <p:spPr/>
        <p:txBody>
          <a:bodyPr/>
          <a:lstStyle/>
          <a:p>
            <a:r>
              <a:rPr lang="en-GB" dirty="0"/>
              <a:t>Strategic Planning and Performance Group (SPPG)</a:t>
            </a:r>
          </a:p>
        </p:txBody>
      </p:sp>
      <p:sp>
        <p:nvSpPr>
          <p:cNvPr id="3" name="Content Placeholder 2">
            <a:extLst>
              <a:ext uri="{FF2B5EF4-FFF2-40B4-BE49-F238E27FC236}">
                <a16:creationId xmlns:a16="http://schemas.microsoft.com/office/drawing/2014/main" id="{FBA3256C-694E-48D2-A543-5EE9C4FA02EB}"/>
              </a:ext>
            </a:extLst>
          </p:cNvPr>
          <p:cNvSpPr>
            <a:spLocks noGrp="1"/>
          </p:cNvSpPr>
          <p:nvPr>
            <p:ph idx="1"/>
          </p:nvPr>
        </p:nvSpPr>
        <p:spPr>
          <a:xfrm>
            <a:off x="677334" y="1930401"/>
            <a:ext cx="8596668" cy="4470400"/>
          </a:xfrm>
        </p:spPr>
        <p:txBody>
          <a:bodyPr>
            <a:normAutofit/>
          </a:bodyPr>
          <a:lstStyle/>
          <a:p>
            <a:r>
              <a:rPr lang="en-GB" sz="2800" dirty="0"/>
              <a:t>Formerly known as Health &amp; Social Care Board (HSCB), now part of </a:t>
            </a:r>
            <a:r>
              <a:rPr lang="en-GB" sz="2800" dirty="0" err="1"/>
              <a:t>DoH</a:t>
            </a:r>
            <a:r>
              <a:rPr lang="en-GB" sz="2800" dirty="0"/>
              <a:t> NI</a:t>
            </a:r>
          </a:p>
          <a:p>
            <a:r>
              <a:rPr lang="en-GB" sz="2800" dirty="0"/>
              <a:t>Arranges or ‘commissions’ health and social care services for the population of Northern Ireland.</a:t>
            </a:r>
          </a:p>
          <a:p>
            <a:r>
              <a:rPr lang="en-GB" sz="2800" dirty="0"/>
              <a:t>Oversees work of primary and secondary care + social care</a:t>
            </a:r>
          </a:p>
          <a:p>
            <a:r>
              <a:rPr lang="en-GB" sz="2800" dirty="0"/>
              <a:t>Integrated care = Neighbourhood Model of Care</a:t>
            </a:r>
          </a:p>
          <a:p>
            <a:endParaRPr lang="en-GB" sz="2800" dirty="0"/>
          </a:p>
        </p:txBody>
      </p:sp>
    </p:spTree>
    <p:extLst>
      <p:ext uri="{BB962C8B-B14F-4D97-AF65-F5344CB8AC3E}">
        <p14:creationId xmlns:p14="http://schemas.microsoft.com/office/powerpoint/2010/main" val="23790945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a:blip r:embed="rId3"/>
          <a:stretch>
            <a:fillRect/>
          </a:stretch>
        </p:blipFill>
        <p:spPr>
          <a:xfrm>
            <a:off x="406400" y="635000"/>
            <a:ext cx="11582400" cy="5918199"/>
          </a:xfrm>
          <a:prstGeom prst="rect">
            <a:avLst/>
          </a:prstGeom>
        </p:spPr>
      </p:pic>
    </p:spTree>
    <p:extLst>
      <p:ext uri="{BB962C8B-B14F-4D97-AF65-F5344CB8AC3E}">
        <p14:creationId xmlns:p14="http://schemas.microsoft.com/office/powerpoint/2010/main" val="4993589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3BB356-D65F-61E9-BA82-5141EC276C1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2918941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Community Development &amp; Health Network (CDHN)</a:t>
            </a:r>
          </a:p>
        </p:txBody>
      </p:sp>
      <p:sp>
        <p:nvSpPr>
          <p:cNvPr id="4" name="Content Placeholder 3"/>
          <p:cNvSpPr>
            <a:spLocks noGrp="1"/>
          </p:cNvSpPr>
          <p:nvPr>
            <p:ph idx="1"/>
          </p:nvPr>
        </p:nvSpPr>
        <p:spPr>
          <a:xfrm>
            <a:off x="677334" y="2160589"/>
            <a:ext cx="8963055" cy="3796074"/>
          </a:xfrm>
        </p:spPr>
        <p:txBody>
          <a:bodyPr/>
          <a:lstStyle/>
          <a:p>
            <a:r>
              <a:rPr lang="en-GB" sz="3200" dirty="0"/>
              <a:t>Empowering communities to improve health and wellbeing and reduce health inequalities</a:t>
            </a:r>
          </a:p>
          <a:p>
            <a:r>
              <a:rPr lang="en-GB" sz="3200" dirty="0"/>
              <a:t>Building the Community-Pharmacy Partnership – aims to bring pharmacy and community together to reduce health inequalities using an asset-based community development approach</a:t>
            </a:r>
          </a:p>
          <a:p>
            <a:endParaRPr lang="en-GB" sz="3200" dirty="0"/>
          </a:p>
          <a:p>
            <a:endParaRPr lang="en-GB" dirty="0"/>
          </a:p>
        </p:txBody>
      </p:sp>
    </p:spTree>
    <p:extLst>
      <p:ext uri="{BB962C8B-B14F-4D97-AF65-F5344CB8AC3E}">
        <p14:creationId xmlns:p14="http://schemas.microsoft.com/office/powerpoint/2010/main" val="10901119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FDC10-909D-4CDE-AB4F-C5C2774611AF}"/>
              </a:ext>
            </a:extLst>
          </p:cNvPr>
          <p:cNvSpPr>
            <a:spLocks noGrp="1"/>
          </p:cNvSpPr>
          <p:nvPr>
            <p:ph type="title"/>
          </p:nvPr>
        </p:nvSpPr>
        <p:spPr/>
        <p:txBody>
          <a:bodyPr/>
          <a:lstStyle/>
          <a:p>
            <a:r>
              <a:rPr lang="en-GB" b="1" dirty="0"/>
              <a:t>Other Healthcare Regulatory Organisations:</a:t>
            </a:r>
            <a:endParaRPr lang="en-GB" dirty="0"/>
          </a:p>
        </p:txBody>
      </p:sp>
      <p:sp>
        <p:nvSpPr>
          <p:cNvPr id="3" name="Content Placeholder 2">
            <a:extLst>
              <a:ext uri="{FF2B5EF4-FFF2-40B4-BE49-F238E27FC236}">
                <a16:creationId xmlns:a16="http://schemas.microsoft.com/office/drawing/2014/main" id="{98D8EFE4-7FCB-4BF2-BF9B-7DB295C215D2}"/>
              </a:ext>
            </a:extLst>
          </p:cNvPr>
          <p:cNvSpPr>
            <a:spLocks noGrp="1"/>
          </p:cNvSpPr>
          <p:nvPr>
            <p:ph idx="1"/>
          </p:nvPr>
        </p:nvSpPr>
        <p:spPr>
          <a:xfrm>
            <a:off x="677334" y="2162838"/>
            <a:ext cx="8596668" cy="4110962"/>
          </a:xfrm>
        </p:spPr>
        <p:txBody>
          <a:bodyPr>
            <a:normAutofit/>
          </a:bodyPr>
          <a:lstStyle/>
          <a:p>
            <a:pPr>
              <a:lnSpc>
                <a:spcPct val="150000"/>
              </a:lnSpc>
            </a:pPr>
            <a:r>
              <a:rPr lang="en-GB" sz="2800" dirty="0"/>
              <a:t>Professional Standards Authority (PSA)</a:t>
            </a:r>
          </a:p>
          <a:p>
            <a:pPr>
              <a:lnSpc>
                <a:spcPct val="150000"/>
              </a:lnSpc>
            </a:pPr>
            <a:r>
              <a:rPr lang="en-GB" sz="2800" dirty="0"/>
              <a:t>Medicines and Healthcare Regulatory Agency (MHRA)</a:t>
            </a:r>
          </a:p>
          <a:p>
            <a:pPr>
              <a:lnSpc>
                <a:spcPct val="150000"/>
              </a:lnSpc>
            </a:pPr>
            <a:r>
              <a:rPr lang="en-GB" sz="2800" dirty="0"/>
              <a:t>Regulation and Quality Improvement Authority (RQIA)</a:t>
            </a:r>
          </a:p>
        </p:txBody>
      </p:sp>
    </p:spTree>
    <p:extLst>
      <p:ext uri="{BB962C8B-B14F-4D97-AF65-F5344CB8AC3E}">
        <p14:creationId xmlns:p14="http://schemas.microsoft.com/office/powerpoint/2010/main" val="6385962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209B2-468B-4A72-9C3A-020CEF7613E0}"/>
              </a:ext>
            </a:extLst>
          </p:cNvPr>
          <p:cNvSpPr>
            <a:spLocks noGrp="1"/>
          </p:cNvSpPr>
          <p:nvPr>
            <p:ph type="title"/>
          </p:nvPr>
        </p:nvSpPr>
        <p:spPr>
          <a:xfrm>
            <a:off x="677333" y="794192"/>
            <a:ext cx="8596668" cy="1320800"/>
          </a:xfrm>
        </p:spPr>
        <p:txBody>
          <a:bodyPr>
            <a:normAutofit/>
          </a:bodyPr>
          <a:lstStyle/>
          <a:p>
            <a:r>
              <a:rPr lang="en-GB" dirty="0"/>
              <a:t>Professional Development</a:t>
            </a:r>
          </a:p>
        </p:txBody>
      </p:sp>
      <p:sp>
        <p:nvSpPr>
          <p:cNvPr id="3" name="Content Placeholder 2">
            <a:extLst>
              <a:ext uri="{FF2B5EF4-FFF2-40B4-BE49-F238E27FC236}">
                <a16:creationId xmlns:a16="http://schemas.microsoft.com/office/drawing/2014/main" id="{3836896C-CFCA-499A-8218-33C02BC1A796}"/>
              </a:ext>
            </a:extLst>
          </p:cNvPr>
          <p:cNvSpPr>
            <a:spLocks noGrp="1"/>
          </p:cNvSpPr>
          <p:nvPr>
            <p:ph idx="1"/>
          </p:nvPr>
        </p:nvSpPr>
        <p:spPr>
          <a:xfrm>
            <a:off x="1041990" y="2381693"/>
            <a:ext cx="8232011" cy="4320068"/>
          </a:xfrm>
        </p:spPr>
        <p:txBody>
          <a:bodyPr>
            <a:noAutofit/>
          </a:bodyPr>
          <a:lstStyle/>
          <a:p>
            <a:r>
              <a:rPr lang="en-GB" sz="3200" dirty="0"/>
              <a:t>Professional representation</a:t>
            </a:r>
          </a:p>
          <a:p>
            <a:r>
              <a:rPr lang="en-GB" sz="3200" dirty="0"/>
              <a:t>Stakeholder bodies</a:t>
            </a:r>
          </a:p>
          <a:p>
            <a:r>
              <a:rPr lang="en-GB" sz="3200" dirty="0"/>
              <a:t>Early career opportunities</a:t>
            </a:r>
          </a:p>
          <a:p>
            <a:r>
              <a:rPr lang="en-GB" sz="3200" dirty="0"/>
              <a:t>Networking events</a:t>
            </a:r>
          </a:p>
        </p:txBody>
      </p:sp>
    </p:spTree>
    <p:extLst>
      <p:ext uri="{BB962C8B-B14F-4D97-AF65-F5344CB8AC3E}">
        <p14:creationId xmlns:p14="http://schemas.microsoft.com/office/powerpoint/2010/main" val="28668730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D4E6C-8839-4328-8BE2-46B7BF616514}"/>
              </a:ext>
            </a:extLst>
          </p:cNvPr>
          <p:cNvSpPr>
            <a:spLocks noGrp="1"/>
          </p:cNvSpPr>
          <p:nvPr>
            <p:ph type="title"/>
          </p:nvPr>
        </p:nvSpPr>
        <p:spPr>
          <a:xfrm>
            <a:off x="467784" y="573881"/>
            <a:ext cx="8276166" cy="969169"/>
          </a:xfrm>
        </p:spPr>
        <p:txBody>
          <a:bodyPr>
            <a:normAutofit/>
          </a:bodyPr>
          <a:lstStyle/>
          <a:p>
            <a:r>
              <a:rPr lang="en-GB" dirty="0"/>
              <a:t>Useful websites and resources</a:t>
            </a:r>
          </a:p>
        </p:txBody>
      </p:sp>
      <p:pic>
        <p:nvPicPr>
          <p:cNvPr id="3" name="Picture 2">
            <a:extLst>
              <a:ext uri="{FF2B5EF4-FFF2-40B4-BE49-F238E27FC236}">
                <a16:creationId xmlns:a16="http://schemas.microsoft.com/office/drawing/2014/main" id="{1DFB8B23-6CAE-4B69-B10C-85D89940DEB5}"/>
              </a:ext>
            </a:extLst>
          </p:cNvPr>
          <p:cNvPicPr>
            <a:picLocks noChangeAspect="1"/>
          </p:cNvPicPr>
          <p:nvPr/>
        </p:nvPicPr>
        <p:blipFill>
          <a:blip r:embed="rId3"/>
          <a:stretch>
            <a:fillRect/>
          </a:stretch>
        </p:blipFill>
        <p:spPr>
          <a:xfrm>
            <a:off x="2169822" y="1962150"/>
            <a:ext cx="5964528" cy="4705350"/>
          </a:xfrm>
          <a:prstGeom prst="rect">
            <a:avLst/>
          </a:prstGeom>
        </p:spPr>
      </p:pic>
    </p:spTree>
    <p:extLst>
      <p:ext uri="{BB962C8B-B14F-4D97-AF65-F5344CB8AC3E}">
        <p14:creationId xmlns:p14="http://schemas.microsoft.com/office/powerpoint/2010/main" val="26422413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A1B05-C81B-4644-BC2D-944B8823A626}"/>
              </a:ext>
            </a:extLst>
          </p:cNvPr>
          <p:cNvSpPr>
            <a:spLocks noGrp="1"/>
          </p:cNvSpPr>
          <p:nvPr>
            <p:ph type="title"/>
          </p:nvPr>
        </p:nvSpPr>
        <p:spPr>
          <a:xfrm>
            <a:off x="334434" y="146478"/>
            <a:ext cx="8596668" cy="1320800"/>
          </a:xfrm>
        </p:spPr>
        <p:txBody>
          <a:bodyPr/>
          <a:lstStyle/>
          <a:p>
            <a:r>
              <a:rPr lang="en-GB" dirty="0"/>
              <a:t>NI Formulary</a:t>
            </a:r>
          </a:p>
        </p:txBody>
      </p:sp>
      <p:pic>
        <p:nvPicPr>
          <p:cNvPr id="7" name="Content Placeholder 6">
            <a:extLst>
              <a:ext uri="{FF2B5EF4-FFF2-40B4-BE49-F238E27FC236}">
                <a16:creationId xmlns:a16="http://schemas.microsoft.com/office/drawing/2014/main" id="{B30C2656-D9D1-CF32-05D1-834A14B6D71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2098" y="1074098"/>
            <a:ext cx="10282490" cy="5783901"/>
          </a:xfrm>
        </p:spPr>
      </p:pic>
    </p:spTree>
    <p:extLst>
      <p:ext uri="{BB962C8B-B14F-4D97-AF65-F5344CB8AC3E}">
        <p14:creationId xmlns:p14="http://schemas.microsoft.com/office/powerpoint/2010/main" val="32216602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0BD0463-8B58-9A96-20C5-08DA801C2B8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462" y="267629"/>
            <a:ext cx="11834284" cy="6656785"/>
          </a:xfrm>
        </p:spPr>
      </p:pic>
    </p:spTree>
    <p:extLst>
      <p:ext uri="{BB962C8B-B14F-4D97-AF65-F5344CB8AC3E}">
        <p14:creationId xmlns:p14="http://schemas.microsoft.com/office/powerpoint/2010/main" val="37561804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21031D-2E9C-4DC8-B2B4-C7C6D4789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7390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4"/>
          <p:cNvSpPr txBox="1">
            <a:spLocks noChangeArrowheads="1"/>
          </p:cNvSpPr>
          <p:nvPr/>
        </p:nvSpPr>
        <p:spPr>
          <a:xfrm>
            <a:off x="931653" y="2622430"/>
            <a:ext cx="8781690" cy="3726612"/>
          </a:xfrm>
          <a:prstGeom prst="rect">
            <a:avLst/>
          </a:prstGeom>
        </p:spPr>
        <p:txBody>
          <a:bodyPr vert="horz" lIns="92075" tIns="46038" rIns="92075" bIns="46038"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defTabSz="457200">
              <a:lnSpc>
                <a:spcPct val="130000"/>
              </a:lnSpc>
              <a:spcBef>
                <a:spcPts val="1000"/>
              </a:spcBef>
              <a:buSzPct val="80000"/>
              <a:buNone/>
              <a:defRPr/>
            </a:pPr>
            <a:r>
              <a:rPr lang="en-GB" altLang="en-US" sz="3000" dirty="0">
                <a:solidFill>
                  <a:schemeClr val="tx1">
                    <a:lumMod val="75000"/>
                    <a:lumOff val="25000"/>
                  </a:schemeClr>
                </a:solidFill>
              </a:rPr>
              <a:t>Adrienne Clugston – Operations Manager</a:t>
            </a:r>
          </a:p>
          <a:p>
            <a:pPr marL="0" indent="0" defTabSz="457200">
              <a:lnSpc>
                <a:spcPct val="130000"/>
              </a:lnSpc>
              <a:spcBef>
                <a:spcPts val="1000"/>
              </a:spcBef>
              <a:buSzPct val="80000"/>
              <a:buNone/>
              <a:defRPr/>
            </a:pPr>
            <a:r>
              <a:rPr lang="en-GB" altLang="en-US" sz="3000" dirty="0">
                <a:solidFill>
                  <a:schemeClr val="tx1">
                    <a:lumMod val="75000"/>
                    <a:lumOff val="25000"/>
                  </a:schemeClr>
                </a:solidFill>
              </a:rPr>
              <a:t>Cliff </a:t>
            </a:r>
            <a:r>
              <a:rPr lang="en-GB" altLang="en-US" sz="3000" dirty="0" err="1">
                <a:solidFill>
                  <a:schemeClr val="tx1">
                    <a:lumMod val="75000"/>
                    <a:lumOff val="25000"/>
                  </a:schemeClr>
                </a:solidFill>
              </a:rPr>
              <a:t>McElhinney</a:t>
            </a:r>
            <a:r>
              <a:rPr lang="en-GB" altLang="en-US" sz="3000" dirty="0">
                <a:solidFill>
                  <a:schemeClr val="tx1">
                    <a:lumMod val="75000"/>
                    <a:lumOff val="25000"/>
                  </a:schemeClr>
                </a:solidFill>
              </a:rPr>
              <a:t> – Education Supervisor</a:t>
            </a:r>
          </a:p>
          <a:p>
            <a:pPr marL="0" indent="0" defTabSz="457200">
              <a:lnSpc>
                <a:spcPct val="130000"/>
              </a:lnSpc>
              <a:spcBef>
                <a:spcPts val="1000"/>
              </a:spcBef>
              <a:buSzPct val="80000"/>
              <a:buNone/>
              <a:defRPr/>
            </a:pPr>
            <a:r>
              <a:rPr lang="en-GB" altLang="en-US" sz="3000" dirty="0">
                <a:solidFill>
                  <a:schemeClr val="tx1">
                    <a:lumMod val="75000"/>
                    <a:lumOff val="25000"/>
                  </a:schemeClr>
                </a:solidFill>
              </a:rPr>
              <a:t>Beth McIlrath &amp; Jacob Mizzi – Newly-qualified Pharmacists</a:t>
            </a:r>
          </a:p>
          <a:p>
            <a:pPr marL="0" indent="0">
              <a:lnSpc>
                <a:spcPct val="120000"/>
              </a:lnSpc>
              <a:buNone/>
              <a:defRPr/>
            </a:pPr>
            <a:endParaRPr lang="en-GB" altLang="en-US" sz="3200" dirty="0"/>
          </a:p>
        </p:txBody>
      </p:sp>
      <p:sp>
        <p:nvSpPr>
          <p:cNvPr id="2" name="Title 1"/>
          <p:cNvSpPr>
            <a:spLocks noGrp="1"/>
          </p:cNvSpPr>
          <p:nvPr>
            <p:ph type="title"/>
          </p:nvPr>
        </p:nvSpPr>
        <p:spPr>
          <a:xfrm>
            <a:off x="790754" y="1586070"/>
            <a:ext cx="3970784" cy="1252728"/>
          </a:xfrm>
        </p:spPr>
        <p:txBody>
          <a:bodyPr/>
          <a:lstStyle/>
          <a:p>
            <a:r>
              <a:rPr lang="en-GB" dirty="0"/>
              <a:t>Introductions</a:t>
            </a:r>
          </a:p>
        </p:txBody>
      </p:sp>
      <p:pic>
        <p:nvPicPr>
          <p:cNvPr id="4" name="Picture 3">
            <a:extLst>
              <a:ext uri="{FF2B5EF4-FFF2-40B4-BE49-F238E27FC236}">
                <a16:creationId xmlns:a16="http://schemas.microsoft.com/office/drawing/2014/main" id="{6F9C4B74-8E46-F64E-B9CF-35479D4A44E7}"/>
              </a:ext>
            </a:extLst>
          </p:cNvPr>
          <p:cNvPicPr>
            <a:picLocks noChangeAspect="1"/>
          </p:cNvPicPr>
          <p:nvPr/>
        </p:nvPicPr>
        <p:blipFill>
          <a:blip r:embed="rId3"/>
          <a:stretch>
            <a:fillRect/>
          </a:stretch>
        </p:blipFill>
        <p:spPr>
          <a:xfrm>
            <a:off x="931653" y="5693520"/>
            <a:ext cx="2605763" cy="868588"/>
          </a:xfrm>
          <a:prstGeom prst="rect">
            <a:avLst/>
          </a:prstGeom>
        </p:spPr>
      </p:pic>
    </p:spTree>
    <p:extLst>
      <p:ext uri="{BB962C8B-B14F-4D97-AF65-F5344CB8AC3E}">
        <p14:creationId xmlns:p14="http://schemas.microsoft.com/office/powerpoint/2010/main" val="1209455577"/>
      </p:ext>
    </p:extLst>
  </p:cSld>
  <p:clrMapOvr>
    <a:masterClrMapping/>
  </p:clrMapOvr>
  <p:transition spd="med"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01C192-4FE3-EE80-87C7-3FECF2789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680390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C473E0-7E84-45E9-EDB0-AD931EA441DB}"/>
              </a:ext>
            </a:extLst>
          </p:cNvPr>
          <p:cNvSpPr>
            <a:spLocks noGrp="1"/>
          </p:cNvSpPr>
          <p:nvPr>
            <p:ph idx="1"/>
          </p:nvPr>
        </p:nvSpPr>
        <p:spPr/>
        <p:txBody>
          <a:bodyPr/>
          <a:lstStyle/>
          <a:p>
            <a:endParaRPr lang="en-GB" dirty="0"/>
          </a:p>
        </p:txBody>
      </p:sp>
      <p:pic>
        <p:nvPicPr>
          <p:cNvPr id="5" name="Picture 4">
            <a:extLst>
              <a:ext uri="{FF2B5EF4-FFF2-40B4-BE49-F238E27FC236}">
                <a16:creationId xmlns:a16="http://schemas.microsoft.com/office/drawing/2014/main" id="{18D52E8E-2312-7B5F-4675-481BBB0058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61092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B56EA8C-5BA1-40AB-B761-C726E3341760}"/>
              </a:ext>
            </a:extLst>
          </p:cNvPr>
          <p:cNvPicPr>
            <a:picLocks noChangeAspect="1"/>
          </p:cNvPicPr>
          <p:nvPr/>
        </p:nvPicPr>
        <p:blipFill>
          <a:blip r:embed="rId3"/>
          <a:stretch>
            <a:fillRect/>
          </a:stretch>
        </p:blipFill>
        <p:spPr>
          <a:xfrm>
            <a:off x="281085" y="228600"/>
            <a:ext cx="11520767" cy="6438900"/>
          </a:xfrm>
          <a:prstGeom prst="rect">
            <a:avLst/>
          </a:prstGeom>
        </p:spPr>
      </p:pic>
    </p:spTree>
    <p:extLst>
      <p:ext uri="{BB962C8B-B14F-4D97-AF65-F5344CB8AC3E}">
        <p14:creationId xmlns:p14="http://schemas.microsoft.com/office/powerpoint/2010/main" val="15322424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A63AFD-5A05-485A-9F6D-D46F9F80E416}"/>
              </a:ext>
            </a:extLst>
          </p:cNvPr>
          <p:cNvPicPr>
            <a:picLocks noChangeAspect="1"/>
          </p:cNvPicPr>
          <p:nvPr/>
        </p:nvPicPr>
        <p:blipFill>
          <a:blip r:embed="rId3"/>
          <a:stretch>
            <a:fillRect/>
          </a:stretch>
        </p:blipFill>
        <p:spPr>
          <a:xfrm>
            <a:off x="357177" y="438150"/>
            <a:ext cx="11185221" cy="6134100"/>
          </a:xfrm>
          <a:prstGeom prst="rect">
            <a:avLst/>
          </a:prstGeom>
        </p:spPr>
      </p:pic>
    </p:spTree>
    <p:extLst>
      <p:ext uri="{BB962C8B-B14F-4D97-AF65-F5344CB8AC3E}">
        <p14:creationId xmlns:p14="http://schemas.microsoft.com/office/powerpoint/2010/main" val="8339226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FD82C6-811F-4FD6-A49A-47E392D519A9}"/>
              </a:ext>
            </a:extLst>
          </p:cNvPr>
          <p:cNvPicPr>
            <a:picLocks noChangeAspect="1"/>
          </p:cNvPicPr>
          <p:nvPr/>
        </p:nvPicPr>
        <p:blipFill>
          <a:blip r:embed="rId3"/>
          <a:stretch>
            <a:fillRect/>
          </a:stretch>
        </p:blipFill>
        <p:spPr>
          <a:xfrm>
            <a:off x="539387" y="306874"/>
            <a:ext cx="10662013" cy="6244252"/>
          </a:xfrm>
          <a:prstGeom prst="rect">
            <a:avLst/>
          </a:prstGeom>
        </p:spPr>
      </p:pic>
    </p:spTree>
    <p:extLst>
      <p:ext uri="{BB962C8B-B14F-4D97-AF65-F5344CB8AC3E}">
        <p14:creationId xmlns:p14="http://schemas.microsoft.com/office/powerpoint/2010/main" val="21153261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4D1F4-38CD-492F-AFC3-6EEAE0810B6D}"/>
              </a:ext>
            </a:extLst>
          </p:cNvPr>
          <p:cNvSpPr>
            <a:spLocks noGrp="1"/>
          </p:cNvSpPr>
          <p:nvPr>
            <p:ph type="title"/>
          </p:nvPr>
        </p:nvSpPr>
        <p:spPr/>
        <p:txBody>
          <a:bodyPr>
            <a:normAutofit/>
          </a:bodyPr>
          <a:lstStyle/>
          <a:p>
            <a:r>
              <a:rPr lang="en-GB" sz="4400" dirty="0"/>
              <a:t>Other resources</a:t>
            </a:r>
          </a:p>
        </p:txBody>
      </p:sp>
      <p:sp>
        <p:nvSpPr>
          <p:cNvPr id="3" name="Content Placeholder 2">
            <a:extLst>
              <a:ext uri="{FF2B5EF4-FFF2-40B4-BE49-F238E27FC236}">
                <a16:creationId xmlns:a16="http://schemas.microsoft.com/office/drawing/2014/main" id="{79D42502-A2E9-4339-904F-FA6F53DF800A}"/>
              </a:ext>
            </a:extLst>
          </p:cNvPr>
          <p:cNvSpPr>
            <a:spLocks noGrp="1"/>
          </p:cNvSpPr>
          <p:nvPr>
            <p:ph idx="1"/>
          </p:nvPr>
        </p:nvSpPr>
        <p:spPr>
          <a:xfrm>
            <a:off x="677334" y="1930400"/>
            <a:ext cx="8596668" cy="4555462"/>
          </a:xfrm>
        </p:spPr>
        <p:txBody>
          <a:bodyPr>
            <a:normAutofit/>
          </a:bodyPr>
          <a:lstStyle/>
          <a:p>
            <a:r>
              <a:rPr lang="en-GB" sz="3600" dirty="0"/>
              <a:t>Patient.info</a:t>
            </a:r>
          </a:p>
          <a:p>
            <a:r>
              <a:rPr lang="en-GB" sz="3600" dirty="0"/>
              <a:t>Rightbreathe.com</a:t>
            </a:r>
          </a:p>
          <a:p>
            <a:r>
              <a:rPr lang="en-GB" sz="3600" dirty="0"/>
              <a:t>Asthma UK – British Lung Foundation</a:t>
            </a:r>
          </a:p>
          <a:p>
            <a:r>
              <a:rPr lang="en-GB" sz="3600" dirty="0"/>
              <a:t>Diabetes UK</a:t>
            </a:r>
          </a:p>
          <a:p>
            <a:r>
              <a:rPr lang="en-GB" sz="3600" dirty="0" err="1"/>
              <a:t>Parkinsons</a:t>
            </a:r>
            <a:r>
              <a:rPr lang="en-GB" sz="3600" dirty="0"/>
              <a:t> UK</a:t>
            </a:r>
          </a:p>
          <a:p>
            <a:r>
              <a:rPr lang="en-GB" sz="3600" dirty="0"/>
              <a:t>British Heart Foundation bhf.org.uk</a:t>
            </a:r>
          </a:p>
          <a:p>
            <a:endParaRPr lang="en-GB" dirty="0"/>
          </a:p>
        </p:txBody>
      </p:sp>
    </p:spTree>
    <p:extLst>
      <p:ext uri="{BB962C8B-B14F-4D97-AF65-F5344CB8AC3E}">
        <p14:creationId xmlns:p14="http://schemas.microsoft.com/office/powerpoint/2010/main" val="5337060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2A91D-3A71-41E4-AB29-E26DEAB6B13E}"/>
              </a:ext>
            </a:extLst>
          </p:cNvPr>
          <p:cNvSpPr>
            <a:spLocks noGrp="1"/>
          </p:cNvSpPr>
          <p:nvPr>
            <p:ph type="title"/>
          </p:nvPr>
        </p:nvSpPr>
        <p:spPr/>
        <p:txBody>
          <a:bodyPr/>
          <a:lstStyle/>
          <a:p>
            <a:r>
              <a:rPr lang="en-GB" dirty="0"/>
              <a:t>Resources contd.</a:t>
            </a:r>
          </a:p>
        </p:txBody>
      </p:sp>
      <p:sp>
        <p:nvSpPr>
          <p:cNvPr id="3" name="Content Placeholder 2">
            <a:extLst>
              <a:ext uri="{FF2B5EF4-FFF2-40B4-BE49-F238E27FC236}">
                <a16:creationId xmlns:a16="http://schemas.microsoft.com/office/drawing/2014/main" id="{824E4B27-BE76-41A9-8F6C-B2B623A21B89}"/>
              </a:ext>
            </a:extLst>
          </p:cNvPr>
          <p:cNvSpPr>
            <a:spLocks noGrp="1"/>
          </p:cNvSpPr>
          <p:nvPr>
            <p:ph idx="1"/>
          </p:nvPr>
        </p:nvSpPr>
        <p:spPr>
          <a:xfrm>
            <a:off x="677334" y="2160589"/>
            <a:ext cx="9533466" cy="3880773"/>
          </a:xfrm>
        </p:spPr>
        <p:txBody>
          <a:bodyPr>
            <a:normAutofit/>
          </a:bodyPr>
          <a:lstStyle/>
          <a:p>
            <a:r>
              <a:rPr lang="en-GB" sz="3600" dirty="0"/>
              <a:t>Mims.co.uk</a:t>
            </a:r>
          </a:p>
          <a:p>
            <a:r>
              <a:rPr lang="en-GB" sz="3600" dirty="0"/>
              <a:t>BNF app</a:t>
            </a:r>
          </a:p>
          <a:p>
            <a:r>
              <a:rPr lang="en-GB" sz="3600" dirty="0"/>
              <a:t>OTC Consult</a:t>
            </a:r>
          </a:p>
          <a:p>
            <a:r>
              <a:rPr lang="en-GB" sz="3600" dirty="0"/>
              <a:t>Social media groups- new </a:t>
            </a:r>
            <a:r>
              <a:rPr lang="en-GB" sz="3600" dirty="0" err="1"/>
              <a:t>Whats</a:t>
            </a:r>
            <a:r>
              <a:rPr lang="en-GB" sz="3600" dirty="0"/>
              <a:t> App group</a:t>
            </a:r>
          </a:p>
          <a:p>
            <a:r>
              <a:rPr lang="en-GB" sz="3600" dirty="0"/>
              <a:t>You Tube / Instagram</a:t>
            </a:r>
          </a:p>
          <a:p>
            <a:endParaRPr lang="en-GB" dirty="0"/>
          </a:p>
          <a:p>
            <a:endParaRPr lang="en-GB" dirty="0"/>
          </a:p>
        </p:txBody>
      </p:sp>
    </p:spTree>
    <p:extLst>
      <p:ext uri="{BB962C8B-B14F-4D97-AF65-F5344CB8AC3E}">
        <p14:creationId xmlns:p14="http://schemas.microsoft.com/office/powerpoint/2010/main" val="27057341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2DF4D-8725-4751-8249-705A7D480D27}"/>
              </a:ext>
            </a:extLst>
          </p:cNvPr>
          <p:cNvSpPr>
            <a:spLocks noGrp="1"/>
          </p:cNvSpPr>
          <p:nvPr>
            <p:ph type="title"/>
          </p:nvPr>
        </p:nvSpPr>
        <p:spPr>
          <a:xfrm>
            <a:off x="677334" y="426720"/>
            <a:ext cx="8596668" cy="1320800"/>
          </a:xfrm>
        </p:spPr>
        <p:txBody>
          <a:bodyPr>
            <a:normAutofit/>
          </a:bodyPr>
          <a:lstStyle/>
          <a:p>
            <a:r>
              <a:rPr lang="en-GB" sz="5400" dirty="0"/>
              <a:t>Take home message</a:t>
            </a:r>
          </a:p>
        </p:txBody>
      </p:sp>
      <p:sp>
        <p:nvSpPr>
          <p:cNvPr id="3" name="Content Placeholder 2">
            <a:extLst>
              <a:ext uri="{FF2B5EF4-FFF2-40B4-BE49-F238E27FC236}">
                <a16:creationId xmlns:a16="http://schemas.microsoft.com/office/drawing/2014/main" id="{FDE7ECCC-8CED-40C6-A45F-2907B7B864F5}"/>
              </a:ext>
            </a:extLst>
          </p:cNvPr>
          <p:cNvSpPr>
            <a:spLocks noGrp="1"/>
          </p:cNvSpPr>
          <p:nvPr>
            <p:ph idx="1"/>
          </p:nvPr>
        </p:nvSpPr>
        <p:spPr>
          <a:xfrm>
            <a:off x="677334" y="1544320"/>
            <a:ext cx="9715603" cy="4501931"/>
          </a:xfrm>
        </p:spPr>
        <p:txBody>
          <a:bodyPr>
            <a:noAutofit/>
          </a:bodyPr>
          <a:lstStyle/>
          <a:p>
            <a:r>
              <a:rPr lang="en-GB" sz="2800" dirty="0"/>
              <a:t>Get to know all the organisations and what they are responsible for with the Pharmacy sector</a:t>
            </a:r>
          </a:p>
          <a:p>
            <a:r>
              <a:rPr lang="en-GB" sz="2800" dirty="0"/>
              <a:t>Get to know the resources available to you</a:t>
            </a:r>
          </a:p>
          <a:p>
            <a:r>
              <a:rPr lang="en-GB" sz="2800" dirty="0"/>
              <a:t>Get to know local resources in your area</a:t>
            </a:r>
          </a:p>
          <a:p>
            <a:r>
              <a:rPr lang="en-GB" sz="2800"/>
              <a:t>Say </a:t>
            </a:r>
            <a:r>
              <a:rPr lang="en-GB" sz="2800" dirty="0"/>
              <a:t>hello in the WhatsApp group</a:t>
            </a:r>
          </a:p>
          <a:p>
            <a:r>
              <a:rPr lang="en-GB" sz="2800" dirty="0"/>
              <a:t>Think about how you want your training year to go – what is your approach?</a:t>
            </a:r>
          </a:p>
          <a:p>
            <a:r>
              <a:rPr lang="en-GB" sz="2800" dirty="0"/>
              <a:t>Get involved!</a:t>
            </a:r>
          </a:p>
        </p:txBody>
      </p:sp>
    </p:spTree>
    <p:extLst>
      <p:ext uri="{BB962C8B-B14F-4D97-AF65-F5344CB8AC3E}">
        <p14:creationId xmlns:p14="http://schemas.microsoft.com/office/powerpoint/2010/main" val="18836276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5359" y="987988"/>
            <a:ext cx="8298643" cy="2441012"/>
          </a:xfrm>
        </p:spPr>
        <p:txBody>
          <a:bodyPr/>
          <a:lstStyle/>
          <a:p>
            <a:r>
              <a:rPr lang="en-GB" sz="4800" dirty="0"/>
              <a:t>Next Training:</a:t>
            </a:r>
            <a:br>
              <a:rPr lang="en-GB" sz="4800" dirty="0"/>
            </a:br>
            <a:r>
              <a:rPr lang="en-GB" sz="1600" dirty="0"/>
              <a:t> </a:t>
            </a:r>
            <a:br>
              <a:rPr lang="en-GB" sz="4800" dirty="0">
                <a:solidFill>
                  <a:schemeClr val="accent3">
                    <a:lumMod val="75000"/>
                  </a:schemeClr>
                </a:solidFill>
              </a:rPr>
            </a:br>
            <a:r>
              <a:rPr lang="en-GB" sz="3600" dirty="0">
                <a:solidFill>
                  <a:schemeClr val="accent3">
                    <a:lumMod val="75000"/>
                  </a:schemeClr>
                </a:solidFill>
              </a:rPr>
              <a:t>SAT 19</a:t>
            </a:r>
            <a:r>
              <a:rPr lang="en-GB" sz="3600" baseline="30000" dirty="0">
                <a:solidFill>
                  <a:schemeClr val="accent3">
                    <a:lumMod val="75000"/>
                  </a:schemeClr>
                </a:solidFill>
              </a:rPr>
              <a:t>th</a:t>
            </a:r>
            <a:r>
              <a:rPr lang="en-GB" sz="3600" dirty="0">
                <a:solidFill>
                  <a:schemeClr val="accent3">
                    <a:lumMod val="75000"/>
                  </a:schemeClr>
                </a:solidFill>
              </a:rPr>
              <a:t> SEPTEMBER in LIMAVADY</a:t>
            </a:r>
            <a:br>
              <a:rPr lang="en-GB" sz="3600" dirty="0">
                <a:solidFill>
                  <a:schemeClr val="accent3">
                    <a:lumMod val="75000"/>
                  </a:schemeClr>
                </a:solidFill>
              </a:rPr>
            </a:br>
            <a:r>
              <a:rPr lang="en-GB" sz="3600" dirty="0">
                <a:solidFill>
                  <a:schemeClr val="accent3">
                    <a:lumMod val="75000"/>
                  </a:schemeClr>
                </a:solidFill>
              </a:rPr>
              <a:t>OR SUN 20</a:t>
            </a:r>
            <a:r>
              <a:rPr lang="en-GB" sz="3600" baseline="30000" dirty="0">
                <a:solidFill>
                  <a:schemeClr val="accent3">
                    <a:lumMod val="75000"/>
                  </a:schemeClr>
                </a:solidFill>
              </a:rPr>
              <a:t>th</a:t>
            </a:r>
            <a:r>
              <a:rPr lang="en-GB" sz="3600" dirty="0">
                <a:solidFill>
                  <a:schemeClr val="accent3">
                    <a:lumMod val="75000"/>
                  </a:schemeClr>
                </a:solidFill>
              </a:rPr>
              <a:t> SEPTEMBER in BELFAST</a:t>
            </a:r>
            <a:br>
              <a:rPr lang="en-GB" sz="3600" dirty="0">
                <a:solidFill>
                  <a:schemeClr val="accent3">
                    <a:lumMod val="75000"/>
                  </a:schemeClr>
                </a:solidFill>
              </a:rPr>
            </a:br>
            <a:r>
              <a:rPr lang="en-GB" sz="3600" dirty="0">
                <a:solidFill>
                  <a:schemeClr val="accent3">
                    <a:lumMod val="75000"/>
                  </a:schemeClr>
                </a:solidFill>
              </a:rPr>
              <a:t>10am-2pm TBC</a:t>
            </a:r>
            <a:br>
              <a:rPr lang="en-GB" sz="3600" dirty="0">
                <a:solidFill>
                  <a:schemeClr val="accent3">
                    <a:lumMod val="75000"/>
                  </a:schemeClr>
                </a:solidFill>
              </a:rPr>
            </a:br>
            <a:r>
              <a:rPr lang="en-GB" sz="3600" dirty="0">
                <a:solidFill>
                  <a:schemeClr val="accent3">
                    <a:lumMod val="75000"/>
                  </a:schemeClr>
                </a:solidFill>
              </a:rPr>
              <a:t>Topics: Vaccination Training</a:t>
            </a:r>
            <a:endParaRPr lang="en-GB" sz="3600" dirty="0"/>
          </a:p>
        </p:txBody>
      </p:sp>
      <p:sp>
        <p:nvSpPr>
          <p:cNvPr id="6" name="Title 1">
            <a:extLst>
              <a:ext uri="{FF2B5EF4-FFF2-40B4-BE49-F238E27FC236}">
                <a16:creationId xmlns:a16="http://schemas.microsoft.com/office/drawing/2014/main" id="{B4D2F4E3-4F41-E8DE-FA4D-DA545E72A0E5}"/>
              </a:ext>
            </a:extLst>
          </p:cNvPr>
          <p:cNvSpPr>
            <a:spLocks noGrp="1"/>
          </p:cNvSpPr>
          <p:nvPr>
            <p:ph type="subTitle" idx="1"/>
          </p:nvPr>
        </p:nvSpPr>
        <p:spPr>
          <a:xfrm>
            <a:off x="975360" y="3732307"/>
            <a:ext cx="8298643" cy="2716619"/>
          </a:xfrm>
        </p:spPr>
        <p:txBody>
          <a:bodyPr>
            <a:normAutofit/>
          </a:bodyPr>
          <a:lstStyle/>
          <a:p>
            <a:r>
              <a:rPr lang="en-GB" sz="3600" dirty="0">
                <a:solidFill>
                  <a:schemeClr val="accent3">
                    <a:lumMod val="50000"/>
                  </a:schemeClr>
                </a:solidFill>
              </a:rPr>
              <a:t>MONDAY 21</a:t>
            </a:r>
            <a:r>
              <a:rPr lang="en-GB" sz="3600" baseline="30000" dirty="0">
                <a:solidFill>
                  <a:schemeClr val="accent3">
                    <a:lumMod val="50000"/>
                  </a:schemeClr>
                </a:solidFill>
              </a:rPr>
              <a:t>st</a:t>
            </a:r>
            <a:r>
              <a:rPr lang="en-GB" sz="3600" dirty="0">
                <a:solidFill>
                  <a:schemeClr val="accent3">
                    <a:lumMod val="50000"/>
                  </a:schemeClr>
                </a:solidFill>
              </a:rPr>
              <a:t> SEPTEMBER</a:t>
            </a:r>
            <a:br>
              <a:rPr lang="en-GB" sz="3600" dirty="0">
                <a:solidFill>
                  <a:schemeClr val="accent3">
                    <a:lumMod val="50000"/>
                  </a:schemeClr>
                </a:solidFill>
              </a:rPr>
            </a:br>
            <a:r>
              <a:rPr lang="en-GB" sz="3600" dirty="0">
                <a:solidFill>
                  <a:schemeClr val="accent3">
                    <a:lumMod val="50000"/>
                  </a:schemeClr>
                </a:solidFill>
              </a:rPr>
              <a:t>9.30am-4.30pm Malone Hotel, Belfast</a:t>
            </a:r>
            <a:br>
              <a:rPr lang="en-GB" sz="3600" dirty="0">
                <a:solidFill>
                  <a:schemeClr val="accent3">
                    <a:lumMod val="50000"/>
                  </a:schemeClr>
                </a:solidFill>
              </a:rPr>
            </a:br>
            <a:r>
              <a:rPr lang="en-GB" sz="3600" dirty="0">
                <a:solidFill>
                  <a:schemeClr val="accent3">
                    <a:lumMod val="50000"/>
                  </a:schemeClr>
                </a:solidFill>
              </a:rPr>
              <a:t>Topics: Effective Business Management &amp; Service Development</a:t>
            </a:r>
          </a:p>
        </p:txBody>
      </p:sp>
    </p:spTree>
    <p:extLst>
      <p:ext uri="{BB962C8B-B14F-4D97-AF65-F5344CB8AC3E}">
        <p14:creationId xmlns:p14="http://schemas.microsoft.com/office/powerpoint/2010/main" val="37677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C9E70C2-785B-40B8-BC4C-26CC7DDF56DB}"/>
              </a:ext>
            </a:extLst>
          </p:cNvPr>
          <p:cNvSpPr txBox="1">
            <a:spLocks noGrp="1"/>
          </p:cNvSpPr>
          <p:nvPr>
            <p:ph type="title"/>
          </p:nvPr>
        </p:nvSpPr>
        <p:spPr>
          <a:xfrm>
            <a:off x="677334" y="609600"/>
            <a:ext cx="8596668" cy="1175657"/>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a:t>Vaccination Training</a:t>
            </a:r>
            <a:br>
              <a:rPr lang="en-GB" dirty="0">
                <a:solidFill>
                  <a:srgbClr val="FF0000"/>
                </a:solidFill>
              </a:rPr>
            </a:br>
            <a:br>
              <a:rPr lang="en-GB" dirty="0">
                <a:solidFill>
                  <a:srgbClr val="FF0000"/>
                </a:solidFill>
              </a:rPr>
            </a:br>
            <a:endParaRPr lang="en-GB" sz="3100" dirty="0">
              <a:solidFill>
                <a:schemeClr val="tx1">
                  <a:lumMod val="75000"/>
                  <a:lumOff val="25000"/>
                </a:schemeClr>
              </a:solidFill>
              <a:latin typeface="+mn-lt"/>
              <a:ea typeface="+mn-ea"/>
              <a:cs typeface="+mn-cs"/>
            </a:endParaRPr>
          </a:p>
        </p:txBody>
      </p:sp>
      <p:sp>
        <p:nvSpPr>
          <p:cNvPr id="5" name="Content Placeholder 2">
            <a:extLst>
              <a:ext uri="{FF2B5EF4-FFF2-40B4-BE49-F238E27FC236}">
                <a16:creationId xmlns:a16="http://schemas.microsoft.com/office/drawing/2014/main" id="{7061985B-9A4D-485E-A5BD-63DC6EF29F32}"/>
              </a:ext>
            </a:extLst>
          </p:cNvPr>
          <p:cNvSpPr txBox="1">
            <a:spLocks/>
          </p:cNvSpPr>
          <p:nvPr/>
        </p:nvSpPr>
        <p:spPr>
          <a:xfrm>
            <a:off x="677335" y="1402484"/>
            <a:ext cx="8891968" cy="507274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GB" sz="3000" dirty="0"/>
              <a:t>Training Delivered by: AM First Aid</a:t>
            </a:r>
          </a:p>
          <a:p>
            <a:pPr marL="0" indent="0">
              <a:buFont typeface="Wingdings 3" charset="2"/>
              <a:buNone/>
            </a:pPr>
            <a:endParaRPr lang="en-GB" sz="3000" dirty="0"/>
          </a:p>
          <a:p>
            <a:pPr marL="0" indent="0">
              <a:buNone/>
            </a:pPr>
            <a:r>
              <a:rPr lang="en-GB" sz="3000" dirty="0"/>
              <a:t>Saturday 19</a:t>
            </a:r>
            <a:r>
              <a:rPr lang="en-GB" sz="3000" baseline="30000" dirty="0"/>
              <a:t>th</a:t>
            </a:r>
            <a:r>
              <a:rPr lang="en-GB" sz="3000" dirty="0"/>
              <a:t> SEPTEMBER (</a:t>
            </a:r>
            <a:r>
              <a:rPr lang="en-GB" sz="3000" dirty="0" err="1"/>
              <a:t>approx</a:t>
            </a:r>
            <a:r>
              <a:rPr lang="en-GB" sz="3000" dirty="0"/>
              <a:t> 10am-2pm)</a:t>
            </a:r>
          </a:p>
          <a:p>
            <a:pPr marL="0" indent="0">
              <a:buNone/>
            </a:pPr>
            <a:r>
              <a:rPr lang="en-GB" sz="3000" dirty="0"/>
              <a:t>Limavady venue – TBC</a:t>
            </a:r>
          </a:p>
          <a:p>
            <a:pPr marL="0" indent="0">
              <a:buNone/>
            </a:pPr>
            <a:r>
              <a:rPr lang="en-GB" sz="3000" dirty="0">
                <a:solidFill>
                  <a:srgbClr val="002060"/>
                </a:solidFill>
              </a:rPr>
              <a:t>OR</a:t>
            </a:r>
          </a:p>
          <a:p>
            <a:pPr marL="0" indent="0">
              <a:buNone/>
            </a:pPr>
            <a:r>
              <a:rPr lang="en-GB" sz="3000" dirty="0"/>
              <a:t>Sunday 20</a:t>
            </a:r>
            <a:r>
              <a:rPr lang="en-GB" sz="3000" baseline="30000" dirty="0"/>
              <a:t>th</a:t>
            </a:r>
            <a:r>
              <a:rPr lang="en-GB" sz="3000" dirty="0"/>
              <a:t> SEPTEMBER (</a:t>
            </a:r>
            <a:r>
              <a:rPr lang="en-GB" sz="3000" dirty="0" err="1"/>
              <a:t>approx</a:t>
            </a:r>
            <a:r>
              <a:rPr lang="en-GB" sz="3000" dirty="0"/>
              <a:t> 10am-2pm)</a:t>
            </a:r>
          </a:p>
          <a:p>
            <a:pPr marL="0" indent="0">
              <a:buNone/>
            </a:pPr>
            <a:r>
              <a:rPr lang="en-GB" sz="3000" dirty="0"/>
              <a:t>Belfast venue – UU Birley Building, York St, Belfast</a:t>
            </a:r>
            <a:br>
              <a:rPr lang="en-GB" sz="3000" dirty="0"/>
            </a:br>
            <a:br>
              <a:rPr lang="en-GB" sz="3000" dirty="0"/>
            </a:br>
            <a:br>
              <a:rPr lang="en-GB" sz="3000" dirty="0"/>
            </a:br>
            <a:r>
              <a:rPr lang="en-GB" sz="3000" dirty="0"/>
              <a:t>Flu and Covid-19 Vaccinations – service info:</a:t>
            </a:r>
          </a:p>
          <a:p>
            <a:pPr marL="0" indent="0">
              <a:buNone/>
            </a:pPr>
            <a:r>
              <a:rPr lang="en-GB" sz="3200" dirty="0">
                <a:hlinkClick r:id="rId3"/>
              </a:rPr>
              <a:t>Community Pharmacy Vaccination Services - Business Services Organisation (BSO) Website</a:t>
            </a:r>
            <a:endParaRPr lang="en-GB" sz="3000" dirty="0"/>
          </a:p>
        </p:txBody>
      </p:sp>
    </p:spTree>
    <p:extLst>
      <p:ext uri="{BB962C8B-B14F-4D97-AF65-F5344CB8AC3E}">
        <p14:creationId xmlns:p14="http://schemas.microsoft.com/office/powerpoint/2010/main" val="2403698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0A316-4B59-4FC3-BDD3-2177CA875868}"/>
              </a:ext>
            </a:extLst>
          </p:cNvPr>
          <p:cNvSpPr>
            <a:spLocks noGrp="1"/>
          </p:cNvSpPr>
          <p:nvPr>
            <p:ph type="title"/>
          </p:nvPr>
        </p:nvSpPr>
        <p:spPr>
          <a:xfrm>
            <a:off x="484829" y="625829"/>
            <a:ext cx="8596668" cy="1320800"/>
          </a:xfrm>
        </p:spPr>
        <p:txBody>
          <a:bodyPr/>
          <a:lstStyle/>
          <a:p>
            <a:r>
              <a:rPr lang="en-GB" dirty="0"/>
              <a:t>In-person training</a:t>
            </a:r>
          </a:p>
        </p:txBody>
      </p:sp>
      <p:sp>
        <p:nvSpPr>
          <p:cNvPr id="3" name="Content Placeholder 2">
            <a:extLst>
              <a:ext uri="{FF2B5EF4-FFF2-40B4-BE49-F238E27FC236}">
                <a16:creationId xmlns:a16="http://schemas.microsoft.com/office/drawing/2014/main" id="{303A1D4A-8FBF-42C4-AA3F-8C9E4F8AA83F}"/>
              </a:ext>
            </a:extLst>
          </p:cNvPr>
          <p:cNvSpPr>
            <a:spLocks noGrp="1"/>
          </p:cNvSpPr>
          <p:nvPr>
            <p:ph idx="1"/>
          </p:nvPr>
        </p:nvSpPr>
        <p:spPr>
          <a:xfrm>
            <a:off x="484829" y="1521326"/>
            <a:ext cx="11222342" cy="6624395"/>
          </a:xfrm>
        </p:spPr>
        <p:txBody>
          <a:bodyPr>
            <a:normAutofit/>
          </a:bodyPr>
          <a:lstStyle/>
          <a:p>
            <a:pPr marL="0" indent="0">
              <a:buNone/>
            </a:pPr>
            <a:endParaRPr lang="en-GB" sz="1900" dirty="0">
              <a:solidFill>
                <a:srgbClr val="002060"/>
              </a:solidFill>
            </a:endParaRPr>
          </a:p>
          <a:p>
            <a:r>
              <a:rPr lang="en-GB" sz="3200" b="1" dirty="0">
                <a:solidFill>
                  <a:srgbClr val="002060"/>
                </a:solidFill>
              </a:rPr>
              <a:t>Live Training Day 2:	Mon 21</a:t>
            </a:r>
            <a:r>
              <a:rPr lang="en-GB" sz="3200" b="1" baseline="30000" dirty="0">
                <a:solidFill>
                  <a:srgbClr val="002060"/>
                </a:solidFill>
              </a:rPr>
              <a:t>st</a:t>
            </a:r>
            <a:r>
              <a:rPr lang="en-GB" sz="3200" b="1" dirty="0">
                <a:solidFill>
                  <a:srgbClr val="002060"/>
                </a:solidFill>
              </a:rPr>
              <a:t> September 2026</a:t>
            </a:r>
            <a:endParaRPr lang="en-GB" sz="3200" dirty="0">
              <a:solidFill>
                <a:srgbClr val="002060"/>
              </a:solidFill>
            </a:endParaRPr>
          </a:p>
          <a:p>
            <a:pPr marL="0" indent="0">
              <a:buNone/>
            </a:pPr>
            <a:r>
              <a:rPr lang="en-GB" sz="3200" dirty="0">
                <a:solidFill>
                  <a:srgbClr val="002060"/>
                </a:solidFill>
              </a:rPr>
              <a:t>	Topics: Effective Pharmacy Business Management</a:t>
            </a:r>
          </a:p>
          <a:p>
            <a:pPr marL="0" indent="0">
              <a:buNone/>
            </a:pPr>
            <a:r>
              <a:rPr lang="en-GB" sz="3200" dirty="0">
                <a:solidFill>
                  <a:srgbClr val="002060"/>
                </a:solidFill>
              </a:rPr>
              <a:t>			Service Development</a:t>
            </a:r>
          </a:p>
          <a:p>
            <a:pPr marL="0" indent="0">
              <a:spcBef>
                <a:spcPts val="0"/>
              </a:spcBef>
              <a:buNone/>
            </a:pPr>
            <a:r>
              <a:rPr lang="en-GB" sz="3200" dirty="0">
                <a:solidFill>
                  <a:srgbClr val="002060"/>
                </a:solidFill>
              </a:rPr>
              <a:t>	</a:t>
            </a:r>
          </a:p>
          <a:p>
            <a:r>
              <a:rPr lang="en-GB" sz="3200" b="1" dirty="0">
                <a:solidFill>
                  <a:srgbClr val="002060"/>
                </a:solidFill>
              </a:rPr>
              <a:t>Live Training Day 2:	Wed 11</a:t>
            </a:r>
            <a:r>
              <a:rPr lang="en-GB" sz="3200" b="1" baseline="30000" dirty="0">
                <a:solidFill>
                  <a:srgbClr val="002060"/>
                </a:solidFill>
              </a:rPr>
              <a:t>th</a:t>
            </a:r>
            <a:r>
              <a:rPr lang="en-GB" sz="3200" b="1" dirty="0">
                <a:solidFill>
                  <a:srgbClr val="002060"/>
                </a:solidFill>
              </a:rPr>
              <a:t> November 2026</a:t>
            </a:r>
            <a:endParaRPr lang="en-GB" sz="3200" dirty="0">
              <a:solidFill>
                <a:srgbClr val="002060"/>
              </a:solidFill>
            </a:endParaRPr>
          </a:p>
          <a:p>
            <a:pPr marL="0" indent="0">
              <a:buNone/>
            </a:pPr>
            <a:r>
              <a:rPr lang="en-GB" sz="3200" dirty="0">
                <a:solidFill>
                  <a:srgbClr val="002060"/>
                </a:solidFill>
              </a:rPr>
              <a:t>	Topics: Successful People Management</a:t>
            </a:r>
          </a:p>
          <a:p>
            <a:pPr marL="0" indent="0">
              <a:buNone/>
            </a:pPr>
            <a:r>
              <a:rPr lang="en-GB" sz="3200" dirty="0">
                <a:solidFill>
                  <a:srgbClr val="002060"/>
                </a:solidFill>
              </a:rPr>
              <a:t>			Handling Complaints</a:t>
            </a:r>
          </a:p>
          <a:p>
            <a:pPr marL="0" indent="0">
              <a:spcBef>
                <a:spcPts val="0"/>
              </a:spcBef>
              <a:buNone/>
            </a:pPr>
            <a:endParaRPr lang="en-GB" sz="2200" dirty="0">
              <a:solidFill>
                <a:srgbClr val="002060"/>
              </a:solidFill>
            </a:endParaRPr>
          </a:p>
        </p:txBody>
      </p:sp>
    </p:spTree>
    <p:extLst>
      <p:ext uri="{BB962C8B-B14F-4D97-AF65-F5344CB8AC3E}">
        <p14:creationId xmlns:p14="http://schemas.microsoft.com/office/powerpoint/2010/main" val="683491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34989"/>
            <a:ext cx="8596668" cy="1320800"/>
          </a:xfrm>
        </p:spPr>
        <p:txBody>
          <a:bodyPr>
            <a:normAutofit/>
          </a:bodyPr>
          <a:lstStyle/>
          <a:p>
            <a:r>
              <a:rPr lang="en-GB" sz="4400" dirty="0"/>
              <a:t>Our Expectations</a:t>
            </a:r>
          </a:p>
        </p:txBody>
      </p:sp>
      <p:sp>
        <p:nvSpPr>
          <p:cNvPr id="3" name="Content Placeholder 2"/>
          <p:cNvSpPr>
            <a:spLocks noGrp="1"/>
          </p:cNvSpPr>
          <p:nvPr>
            <p:ph idx="1"/>
          </p:nvPr>
        </p:nvSpPr>
        <p:spPr>
          <a:xfrm>
            <a:off x="677334" y="1722439"/>
            <a:ext cx="8596668" cy="4392611"/>
          </a:xfrm>
        </p:spPr>
        <p:txBody>
          <a:bodyPr>
            <a:normAutofit fontScale="70000" lnSpcReduction="20000"/>
          </a:bodyPr>
          <a:lstStyle/>
          <a:p>
            <a:pPr>
              <a:lnSpc>
                <a:spcPct val="150000"/>
              </a:lnSpc>
            </a:pPr>
            <a:r>
              <a:rPr lang="en-GB" sz="4000" dirty="0"/>
              <a:t>Punctuality</a:t>
            </a:r>
          </a:p>
          <a:p>
            <a:pPr>
              <a:lnSpc>
                <a:spcPct val="150000"/>
              </a:lnSpc>
            </a:pPr>
            <a:r>
              <a:rPr lang="en-GB" sz="4000" dirty="0"/>
              <a:t>Active participation</a:t>
            </a:r>
          </a:p>
          <a:p>
            <a:pPr>
              <a:lnSpc>
                <a:spcPct val="150000"/>
              </a:lnSpc>
            </a:pPr>
            <a:r>
              <a:rPr lang="en-GB" sz="4000" dirty="0"/>
              <a:t>FTY Portal on UCA website</a:t>
            </a:r>
          </a:p>
          <a:p>
            <a:pPr>
              <a:lnSpc>
                <a:spcPct val="150000"/>
              </a:lnSpc>
            </a:pPr>
            <a:r>
              <a:rPr lang="en-GB" sz="4000" dirty="0"/>
              <a:t>Additional material</a:t>
            </a:r>
          </a:p>
          <a:p>
            <a:pPr>
              <a:lnSpc>
                <a:spcPct val="150000"/>
              </a:lnSpc>
            </a:pPr>
            <a:r>
              <a:rPr lang="en-GB" sz="4000" dirty="0"/>
              <a:t>UCA website – www.ucani.co.uk</a:t>
            </a:r>
          </a:p>
          <a:p>
            <a:pPr>
              <a:lnSpc>
                <a:spcPct val="150000"/>
              </a:lnSpc>
            </a:pPr>
            <a:r>
              <a:rPr lang="en-GB" sz="4000" dirty="0"/>
              <a:t>WhatsApp / Email</a:t>
            </a:r>
          </a:p>
          <a:p>
            <a:pPr marL="0" indent="0">
              <a:buNone/>
            </a:pPr>
            <a:endParaRPr lang="en-GB" sz="3000" dirty="0"/>
          </a:p>
        </p:txBody>
      </p:sp>
    </p:spTree>
    <p:extLst>
      <p:ext uri="{BB962C8B-B14F-4D97-AF65-F5344CB8AC3E}">
        <p14:creationId xmlns:p14="http://schemas.microsoft.com/office/powerpoint/2010/main" val="62939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prstGeom prst="rect">
            <a:avLst/>
          </a:prstGeom>
        </p:spPr>
        <p:txBody>
          <a:bodyPr spcFirstLastPara="1" vert="horz" wrap="square" lIns="121900" tIns="121900" rIns="121900" bIns="121900" rtlCol="0" anchor="b" anchorCtr="0">
            <a:normAutofit fontScale="90000"/>
          </a:bodyPr>
          <a:lstStyle/>
          <a:p>
            <a:pPr>
              <a:spcBef>
                <a:spcPts val="0"/>
              </a:spcBef>
            </a:pPr>
            <a:endParaRPr dirty="0"/>
          </a:p>
          <a:p>
            <a:pPr>
              <a:spcBef>
                <a:spcPts val="0"/>
              </a:spcBef>
            </a:pPr>
            <a:r>
              <a:rPr lang="en" dirty="0"/>
              <a:t>Educational Supervisor Perspective</a:t>
            </a:r>
            <a:endParaRPr dirty="0"/>
          </a:p>
        </p:txBody>
      </p:sp>
      <p:sp>
        <p:nvSpPr>
          <p:cNvPr id="55" name="Google Shape;55;p13"/>
          <p:cNvSpPr txBox="1">
            <a:spLocks noGrp="1"/>
          </p:cNvSpPr>
          <p:nvPr>
            <p:ph type="subTitle" idx="1"/>
          </p:nvPr>
        </p:nvSpPr>
        <p:spPr>
          <a:xfrm>
            <a:off x="1508721" y="4342972"/>
            <a:ext cx="8767860" cy="1388165"/>
          </a:xfrm>
          <a:prstGeom prst="rect">
            <a:avLst/>
          </a:prstGeom>
        </p:spPr>
        <p:txBody>
          <a:bodyPr spcFirstLastPara="1" vert="horz" wrap="square" lIns="121900" tIns="121900" rIns="121900" bIns="121900" rtlCol="0" anchor="t" anchorCtr="0">
            <a:normAutofit/>
          </a:bodyPr>
          <a:lstStyle/>
          <a:p>
            <a:pPr>
              <a:spcBef>
                <a:spcPts val="0"/>
              </a:spcBef>
            </a:pPr>
            <a:r>
              <a:rPr lang="en" sz="2667" dirty="0"/>
              <a:t>Cliff McElhinney</a:t>
            </a:r>
          </a:p>
          <a:p>
            <a:pPr>
              <a:spcBef>
                <a:spcPts val="0"/>
              </a:spcBef>
            </a:pPr>
            <a:r>
              <a:rPr lang="en-GB" sz="2667" dirty="0"/>
              <a:t>August 2026</a:t>
            </a:r>
          </a:p>
          <a:p>
            <a:pPr>
              <a:spcBef>
                <a:spcPts val="0"/>
              </a:spcBef>
            </a:pPr>
            <a:endParaRPr sz="2667" dirty="0"/>
          </a:p>
        </p:txBody>
      </p:sp>
    </p:spTree>
    <p:extLst>
      <p:ext uri="{BB962C8B-B14F-4D97-AF65-F5344CB8AC3E}">
        <p14:creationId xmlns:p14="http://schemas.microsoft.com/office/powerpoint/2010/main" val="1637687664"/>
      </p:ext>
    </p:extLst>
  </p:cSld>
  <p:clrMapOvr>
    <a:masterClrMapping/>
  </p:clrMapOvr>
</p:sld>
</file>

<file path=ppt/theme/theme1.xml><?xml version="1.0" encoding="utf-8"?>
<a:theme xmlns:a="http://schemas.openxmlformats.org/drawingml/2006/main" name="Facet">
  <a:themeElements>
    <a:clrScheme name="Custom 2">
      <a:dk1>
        <a:srgbClr val="242852"/>
      </a:dk1>
      <a:lt1>
        <a:sysClr val="window" lastClr="FFFFFF"/>
      </a:lt1>
      <a:dk2>
        <a:srgbClr val="242852"/>
      </a:dk2>
      <a:lt2>
        <a:srgbClr val="ACCBF9"/>
      </a:lt2>
      <a:accent1>
        <a:srgbClr val="072B62"/>
      </a:accent1>
      <a:accent2>
        <a:srgbClr val="0A4193"/>
      </a:accent2>
      <a:accent3>
        <a:srgbClr val="498DF1"/>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C18FAFB4DA4254F9C7CA681BAC3828D" ma:contentTypeVersion="14" ma:contentTypeDescription="Create a new document." ma:contentTypeScope="" ma:versionID="d7647e6b3d1c14c01841f1e736f25972">
  <xsd:schema xmlns:xsd="http://www.w3.org/2001/XMLSchema" xmlns:xs="http://www.w3.org/2001/XMLSchema" xmlns:p="http://schemas.microsoft.com/office/2006/metadata/properties" xmlns:ns2="28b3f776-090a-4d39-8e31-45f01bd6e3f6" xmlns:ns3="11bba956-d997-4631-9dd5-d4e3ccb221e6" targetNamespace="http://schemas.microsoft.com/office/2006/metadata/properties" ma:root="true" ma:fieldsID="fe9b72c5b17ab76acfdcf703cd74cd4a" ns2:_="" ns3:_="">
    <xsd:import namespace="28b3f776-090a-4d39-8e31-45f01bd6e3f6"/>
    <xsd:import namespace="11bba956-d997-4631-9dd5-d4e3ccb221e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b3f776-090a-4d39-8e31-45f01bd6e3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5271cb0-3ecc-4fd4-9653-1e094bd1df3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bba956-d997-4631-9dd5-d4e3ccb221e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5ddb3cc-32bd-4cae-9615-c4ac9f8407bc}" ma:internalName="TaxCatchAll" ma:showField="CatchAllData" ma:web="11bba956-d997-4631-9dd5-d4e3ccb221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1bba956-d997-4631-9dd5-d4e3ccb221e6" xsi:nil="true"/>
    <lcf76f155ced4ddcb4097134ff3c332f xmlns="28b3f776-090a-4d39-8e31-45f01bd6e3f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9C7425B-3715-4D72-B12A-8F5AB312FF49}">
  <ds:schemaRefs>
    <ds:schemaRef ds:uri="http://schemas.microsoft.com/sharepoint/v3/contenttype/forms"/>
  </ds:schemaRefs>
</ds:datastoreItem>
</file>

<file path=customXml/itemProps2.xml><?xml version="1.0" encoding="utf-8"?>
<ds:datastoreItem xmlns:ds="http://schemas.openxmlformats.org/officeDocument/2006/customXml" ds:itemID="{E8A00170-E66F-4E73-B7B6-E0837F17B0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b3f776-090a-4d39-8e31-45f01bd6e3f6"/>
    <ds:schemaRef ds:uri="11bba956-d997-4631-9dd5-d4e3ccb221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889F111-A284-4C43-AE32-5DF8B674B680}">
  <ds:schemaRefs>
    <ds:schemaRef ds:uri="11bba956-d997-4631-9dd5-d4e3ccb221e6"/>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28b3f776-090a-4d39-8e31-45f01bd6e3f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1250</TotalTime>
  <Words>5454</Words>
  <Application>Microsoft Office PowerPoint</Application>
  <PresentationFormat>Widescreen</PresentationFormat>
  <Paragraphs>595</Paragraphs>
  <Slides>58</Slides>
  <Notes>49</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58</vt:i4>
      </vt:variant>
    </vt:vector>
  </HeadingPairs>
  <TitlesOfParts>
    <vt:vector size="72" baseType="lpstr">
      <vt:lpstr>Aptos</vt:lpstr>
      <vt:lpstr>Arial</vt:lpstr>
      <vt:lpstr>Arial</vt:lpstr>
      <vt:lpstr>Arial Narrow</vt:lpstr>
      <vt:lpstr>Calibri</vt:lpstr>
      <vt:lpstr>Calibri Light</vt:lpstr>
      <vt:lpstr>Corbel</vt:lpstr>
      <vt:lpstr>Trebuchet MS</vt:lpstr>
      <vt:lpstr>Wingdings 2</vt:lpstr>
      <vt:lpstr>Wingdings 3</vt:lpstr>
      <vt:lpstr>Facet</vt:lpstr>
      <vt:lpstr>Basis</vt:lpstr>
      <vt:lpstr>Office Theme</vt:lpstr>
      <vt:lpstr>Frame</vt:lpstr>
      <vt:lpstr> Welcome Session Mon 10th August</vt:lpstr>
      <vt:lpstr>Agenda</vt:lpstr>
      <vt:lpstr>PowerPoint Presentation</vt:lpstr>
      <vt:lpstr>PowerPoint Presentation</vt:lpstr>
      <vt:lpstr>Introductions</vt:lpstr>
      <vt:lpstr>Vaccination Training  </vt:lpstr>
      <vt:lpstr>In-person training</vt:lpstr>
      <vt:lpstr>Our Expectations</vt:lpstr>
      <vt:lpstr> Educational Supervisor Perspective</vt:lpstr>
      <vt:lpstr> What does a Healthy ES/ Trainee relationship look like?</vt:lpstr>
      <vt:lpstr>What do Educational Supervisors like to see in their trainees?</vt:lpstr>
      <vt:lpstr>Areas of Concern</vt:lpstr>
      <vt:lpstr>Portfolio and Exam</vt:lpstr>
      <vt:lpstr>Diary keeping</vt:lpstr>
      <vt:lpstr>Self Development</vt:lpstr>
      <vt:lpstr>UCA Welcome Session Foundation Training Year  </vt:lpstr>
      <vt:lpstr>FTY Experience </vt:lpstr>
      <vt:lpstr>Settling in and getting started </vt:lpstr>
      <vt:lpstr>Portfolio tips </vt:lpstr>
      <vt:lpstr>PowerPoint Presentation</vt:lpstr>
      <vt:lpstr>UCA Community Pharmacy Management Programme </vt:lpstr>
      <vt:lpstr>GPhC exam tips</vt:lpstr>
      <vt:lpstr>GPhC exam tips</vt:lpstr>
      <vt:lpstr>Community to hospital transition</vt:lpstr>
      <vt:lpstr>Community to hospital transition: Tips</vt:lpstr>
      <vt:lpstr>Looking after yourself</vt:lpstr>
      <vt:lpstr>Thank you for listening and good luck!!</vt:lpstr>
      <vt:lpstr>Pharmaceutical Bodies And Healthcare Regulatory Organisations in Northern Ireland</vt:lpstr>
      <vt:lpstr>PowerPoint Presentation</vt:lpstr>
      <vt:lpstr>UCA-NI Ltd</vt:lpstr>
      <vt:lpstr>NI Pharmacy in Focus</vt:lpstr>
      <vt:lpstr>PowerPoint Presentation</vt:lpstr>
      <vt:lpstr>Community Pharmacy Northern Ireland (CPNI)</vt:lpstr>
      <vt:lpstr>PSNI</vt:lpstr>
      <vt:lpstr>Pharmacy Forum NI</vt:lpstr>
      <vt:lpstr>PowerPoint Presentation</vt:lpstr>
      <vt:lpstr>National Pharmacy Association (NPA)</vt:lpstr>
      <vt:lpstr>Guild of Healthcare Pharmacists</vt:lpstr>
      <vt:lpstr>Royal College of Pharmacy</vt:lpstr>
      <vt:lpstr>Strategic Planning and Performance Group (SPPG)</vt:lpstr>
      <vt:lpstr>PowerPoint Presentation</vt:lpstr>
      <vt:lpstr>PowerPoint Presentation</vt:lpstr>
      <vt:lpstr>Community Development &amp; Health Network (CDHN)</vt:lpstr>
      <vt:lpstr>Other Healthcare Regulatory Organisations:</vt:lpstr>
      <vt:lpstr>Professional Development</vt:lpstr>
      <vt:lpstr>Useful websites and resources</vt:lpstr>
      <vt:lpstr>NI Formulary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resources</vt:lpstr>
      <vt:lpstr>Resources contd.</vt:lpstr>
      <vt:lpstr>Take home message</vt:lpstr>
      <vt:lpstr>Next Training:   SAT 19th SEPTEMBER in LIMAVADY OR SUN 20th SEPTEMBER in BELFAST 10am-2pm TBC Topics: Vaccination Training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 1- Tuesday 6th  September 2020</dc:title>
  <dc:creator>Mairead Conlon</dc:creator>
  <cp:lastModifiedBy>Adrienne Clugston</cp:lastModifiedBy>
  <cp:revision>72</cp:revision>
  <cp:lastPrinted>2023-08-10T15:01:24Z</cp:lastPrinted>
  <dcterms:created xsi:type="dcterms:W3CDTF">2020-10-01T13:28:57Z</dcterms:created>
  <dcterms:modified xsi:type="dcterms:W3CDTF">2026-08-10T13:01:48Z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0x0101004C18FAFB4DA4254F9C7CA681BAC3828D</vt:lpwstr>
  </property>
  <property fmtid="{D5CDD505-2E9C-101B-9397-08002B2CF9AE}" pid="3" name="Order">
    <vt:r8>3106000</vt:r8>
  </property>
  <property fmtid="{D5CDD505-2E9C-101B-9397-08002B2CF9AE}" pid="4" name="MediaServiceImageTags">
    <vt:lpwstr/>
  </property>
</Properties>
</file>